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1.xml" ContentType="application/vnd.openxmlformats-officedocument.presentationml.notesSlide+xml"/>
  <Override PartName="/ppt/charts/chart17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60" r:id="rId2"/>
    <p:sldId id="397" r:id="rId3"/>
    <p:sldId id="370" r:id="rId4"/>
    <p:sldId id="408" r:id="rId5"/>
    <p:sldId id="313" r:id="rId6"/>
    <p:sldId id="314" r:id="rId7"/>
    <p:sldId id="315" r:id="rId8"/>
    <p:sldId id="286" r:id="rId9"/>
    <p:sldId id="287" r:id="rId10"/>
    <p:sldId id="368" r:id="rId11"/>
    <p:sldId id="290" r:id="rId12"/>
    <p:sldId id="291" r:id="rId13"/>
    <p:sldId id="399" r:id="rId14"/>
    <p:sldId id="400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69" r:id="rId26"/>
    <p:sldId id="317" r:id="rId27"/>
    <p:sldId id="433" r:id="rId28"/>
    <p:sldId id="434" r:id="rId29"/>
    <p:sldId id="435" r:id="rId30"/>
    <p:sldId id="436" r:id="rId31"/>
    <p:sldId id="322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59" r:id="rId48"/>
    <p:sldId id="460" r:id="rId49"/>
    <p:sldId id="303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6" r:id="rId60"/>
    <p:sldId id="410" r:id="rId61"/>
    <p:sldId id="411" r:id="rId62"/>
    <p:sldId id="402" r:id="rId63"/>
    <p:sldId id="403" r:id="rId64"/>
    <p:sldId id="412" r:id="rId65"/>
    <p:sldId id="413" r:id="rId66"/>
    <p:sldId id="414" r:id="rId67"/>
    <p:sldId id="439" r:id="rId68"/>
    <p:sldId id="440" r:id="rId69"/>
    <p:sldId id="441" r:id="rId70"/>
    <p:sldId id="442" r:id="rId71"/>
    <p:sldId id="443" r:id="rId72"/>
    <p:sldId id="415" r:id="rId73"/>
    <p:sldId id="416" r:id="rId74"/>
    <p:sldId id="401" r:id="rId75"/>
    <p:sldId id="417" r:id="rId76"/>
    <p:sldId id="418" r:id="rId77"/>
    <p:sldId id="404" r:id="rId78"/>
    <p:sldId id="405" r:id="rId79"/>
    <p:sldId id="461" r:id="rId80"/>
    <p:sldId id="395" r:id="rId81"/>
    <p:sldId id="462" r:id="rId82"/>
    <p:sldId id="463" r:id="rId83"/>
    <p:sldId id="464" r:id="rId84"/>
    <p:sldId id="465" r:id="rId85"/>
    <p:sldId id="466" r:id="rId86"/>
    <p:sldId id="467" r:id="rId87"/>
    <p:sldId id="468" r:id="rId88"/>
    <p:sldId id="469" r:id="rId89"/>
    <p:sldId id="470" r:id="rId90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F4D6FD20-1866-4AE5-99C7-E4C67EB44E92}">
          <p14:sldIdLst>
            <p14:sldId id="260"/>
            <p14:sldId id="397"/>
            <p14:sldId id="370"/>
            <p14:sldId id="408"/>
          </p14:sldIdLst>
        </p14:section>
        <p14:section name="Data Vis and Audiences" id="{AF0B46FD-BBA8-4849-89DF-9EEC49E5CE7C}">
          <p14:sldIdLst>
            <p14:sldId id="313"/>
            <p14:sldId id="314"/>
            <p14:sldId id="315"/>
          </p14:sldIdLst>
        </p14:section>
        <p14:section name="EDA and Anscombe Quartet" id="{FDC75130-C852-4BE0-AEB3-B2F9792257EC}">
          <p14:sldIdLst>
            <p14:sldId id="286"/>
            <p14:sldId id="287"/>
            <p14:sldId id="368"/>
          </p14:sldIdLst>
        </p14:section>
        <p14:section name="Tufte Few Wilkinson Wickham" id="{CAD78E1F-7240-4A4A-932F-2CE9F662F259}">
          <p14:sldIdLst>
            <p14:sldId id="290"/>
            <p14:sldId id="291"/>
            <p14:sldId id="399"/>
            <p14:sldId id="400"/>
          </p14:sldIdLst>
        </p14:section>
        <p14:section name="Three Hats" id="{77C9DD0F-3FF1-4059-BD58-B57A8053D516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Ontology Data Vis" id="{005CF7FF-2A0C-4E87-8A72-4E3E19B0ACFD}">
          <p14:sldIdLst>
            <p14:sldId id="369"/>
            <p14:sldId id="317"/>
          </p14:sldIdLst>
        </p14:section>
        <p14:section name="Box Wiring" id="{EFD369E7-4B77-487F-AD91-D96F0E11A622}">
          <p14:sldIdLst>
            <p14:sldId id="433"/>
            <p14:sldId id="434"/>
            <p14:sldId id="435"/>
            <p14:sldId id="436"/>
            <p14:sldId id="322"/>
          </p14:sldIdLst>
        </p14:section>
        <p14:section name="Geoms and Aesthetics Excel" id="{BA02BCBD-4CC4-4F5F-BABF-5D6B42EEBFF2}">
          <p14:sldIdLst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Tidy Data" id="{34D6EDFE-1026-483C-B873-695D610A272A}">
          <p14:sldIdLst>
            <p14:sldId id="303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</p14:sldIdLst>
        </p14:section>
        <p14:section name="Computer and person Friendly" id="{B6666105-47BF-4D34-B41B-D0052CF904A3}">
          <p14:sldIdLst>
            <p14:sldId id="410"/>
            <p14:sldId id="411"/>
          </p14:sldIdLst>
        </p14:section>
        <p14:section name="Excel Tips" id="{89B3E708-8051-479B-9865-FA7208BC91B9}">
          <p14:sldIdLst>
            <p14:sldId id="402"/>
            <p14:sldId id="403"/>
            <p14:sldId id="412"/>
            <p14:sldId id="413"/>
            <p14:sldId id="414"/>
          </p14:sldIdLst>
        </p14:section>
        <p14:section name="Excel Charts Tips" id="{5865DAAF-AFAE-492C-AE66-F10EEC86CDA5}">
          <p14:sldIdLst>
            <p14:sldId id="439"/>
            <p14:sldId id="440"/>
            <p14:sldId id="441"/>
            <p14:sldId id="442"/>
            <p14:sldId id="443"/>
            <p14:sldId id="415"/>
            <p14:sldId id="416"/>
          </p14:sldIdLst>
        </p14:section>
        <p14:section name="Pivot Tables" id="{546B53C2-6856-4A10-BB93-AD71BE91478A}">
          <p14:sldIdLst>
            <p14:sldId id="401"/>
            <p14:sldId id="417"/>
            <p14:sldId id="418"/>
          </p14:sldIdLst>
        </p14:section>
        <p14:section name="Intro to Exercise" id="{A857F3ED-782F-4D47-932E-BAFFAC8E15CC}">
          <p14:sldIdLst>
            <p14:sldId id="404"/>
            <p14:sldId id="405"/>
          </p14:sldIdLst>
        </p14:section>
        <p14:section name="Conclusion" id="{9E1746DF-8C8B-495C-B834-C62075A13182}">
          <p14:sldIdLst>
            <p14:sldId id="461"/>
            <p14:sldId id="395"/>
            <p14:sldId id="462"/>
            <p14:sldId id="463"/>
          </p14:sldIdLst>
        </p14:section>
        <p14:section name="Data in Excel" id="{B7E23749-7404-4268-89F6-FA702D8DF5F7}">
          <p14:sldIdLst>
            <p14:sldId id="464"/>
            <p14:sldId id="465"/>
            <p14:sldId id="466"/>
            <p14:sldId id="467"/>
            <p14:sldId id="468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0" autoAdjust="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60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4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A</c:v>
                </c:pt>
              </c:strCache>
            </c:strRef>
          </c:tx>
          <c:invertIfNegative val="0"/>
          <c:cat>
            <c:strRef>
              <c:f>Sheet1!$F$2</c:f>
              <c:strCache>
                <c:ptCount val="1"/>
                <c:pt idx="0">
                  <c:v>Proportion</c:v>
                </c:pt>
              </c:strCache>
            </c:strRef>
          </c:cat>
          <c:val>
            <c:numRef>
              <c:f>Sheet1!$F$3</c:f>
              <c:numCache>
                <c:formatCode>General</c:formatCode>
                <c:ptCount val="1"/>
                <c:pt idx="0">
                  <c:v>0.11717861205915801</c:v>
                </c:pt>
              </c:numCache>
            </c:numRef>
          </c:val>
        </c:ser>
        <c:ser>
          <c:idx val="1"/>
          <c:order val="1"/>
          <c:tx>
            <c:strRef>
              <c:f>Sheet1!$D$4</c:f>
              <c:strCache>
                <c:ptCount val="1"/>
                <c:pt idx="0">
                  <c:v>B</c:v>
                </c:pt>
              </c:strCache>
            </c:strRef>
          </c:tx>
          <c:invertIfNegative val="0"/>
          <c:cat>
            <c:strRef>
              <c:f>Sheet1!$F$2</c:f>
              <c:strCache>
                <c:ptCount val="1"/>
                <c:pt idx="0">
                  <c:v>Proportion</c:v>
                </c:pt>
              </c:strCache>
            </c:strRef>
          </c:cat>
          <c:val>
            <c:numRef>
              <c:f>Sheet1!$F$4</c:f>
              <c:numCache>
                <c:formatCode>General</c:formatCode>
                <c:ptCount val="1"/>
                <c:pt idx="0">
                  <c:v>3.6405005688282213E-2</c:v>
                </c:pt>
              </c:numCache>
            </c:numRef>
          </c:val>
        </c:ser>
        <c:ser>
          <c:idx val="2"/>
          <c:order val="2"/>
          <c:tx>
            <c:strRef>
              <c:f>Sheet1!$D$5</c:f>
              <c:strCache>
                <c:ptCount val="1"/>
                <c:pt idx="0">
                  <c:v>C</c:v>
                </c:pt>
              </c:strCache>
            </c:strRef>
          </c:tx>
          <c:invertIfNegative val="0"/>
          <c:cat>
            <c:strRef>
              <c:f>Sheet1!$F$2</c:f>
              <c:strCache>
                <c:ptCount val="1"/>
                <c:pt idx="0">
                  <c:v>Proportion</c:v>
                </c:pt>
              </c:strCache>
            </c:strRef>
          </c:cat>
          <c:val>
            <c:numRef>
              <c:f>Sheet1!$F$5</c:f>
              <c:numCache>
                <c:formatCode>General</c:formatCode>
                <c:ptCount val="1"/>
                <c:pt idx="0">
                  <c:v>7.0534698521046726E-2</c:v>
                </c:pt>
              </c:numCache>
            </c:numRef>
          </c:val>
        </c:ser>
        <c:ser>
          <c:idx val="3"/>
          <c:order val="3"/>
          <c:tx>
            <c:strRef>
              <c:f>Sheet1!$D$6</c:f>
              <c:strCache>
                <c:ptCount val="1"/>
                <c:pt idx="0">
                  <c:v>D</c:v>
                </c:pt>
              </c:strCache>
            </c:strRef>
          </c:tx>
          <c:invertIfNegative val="0"/>
          <c:cat>
            <c:strRef>
              <c:f>Sheet1!$F$2</c:f>
              <c:strCache>
                <c:ptCount val="1"/>
                <c:pt idx="0">
                  <c:v>Proportion</c:v>
                </c:pt>
              </c:strCache>
            </c:strRef>
          </c:cat>
          <c:val>
            <c:numRef>
              <c:f>Sheet1!$F$6</c:f>
              <c:numCache>
                <c:formatCode>General</c:formatCode>
                <c:ptCount val="1"/>
                <c:pt idx="0">
                  <c:v>0.31740614334471012</c:v>
                </c:pt>
              </c:numCache>
            </c:numRef>
          </c:val>
        </c:ser>
        <c:ser>
          <c:idx val="4"/>
          <c:order val="4"/>
          <c:tx>
            <c:strRef>
              <c:f>Sheet1!$D$7</c:f>
              <c:strCache>
                <c:ptCount val="1"/>
                <c:pt idx="0">
                  <c:v>E</c:v>
                </c:pt>
              </c:strCache>
            </c:strRef>
          </c:tx>
          <c:invertIfNegative val="0"/>
          <c:cat>
            <c:strRef>
              <c:f>Sheet1!$F$2</c:f>
              <c:strCache>
                <c:ptCount val="1"/>
                <c:pt idx="0">
                  <c:v>Proportion</c:v>
                </c:pt>
              </c:strCache>
            </c:strRef>
          </c:cat>
          <c:val>
            <c:numRef>
              <c:f>Sheet1!$F$7</c:f>
              <c:numCache>
                <c:formatCode>General</c:formatCode>
                <c:ptCount val="1"/>
                <c:pt idx="0">
                  <c:v>0.10011376564277601</c:v>
                </c:pt>
              </c:numCache>
            </c:numRef>
          </c:val>
        </c:ser>
        <c:ser>
          <c:idx val="5"/>
          <c:order val="5"/>
          <c:tx>
            <c:strRef>
              <c:f>Sheet1!$D$8</c:f>
              <c:strCache>
                <c:ptCount val="1"/>
                <c:pt idx="0">
                  <c:v>F</c:v>
                </c:pt>
              </c:strCache>
            </c:strRef>
          </c:tx>
          <c:invertIfNegative val="0"/>
          <c:cat>
            <c:strRef>
              <c:f>Sheet1!$F$2</c:f>
              <c:strCache>
                <c:ptCount val="1"/>
                <c:pt idx="0">
                  <c:v>Proportion</c:v>
                </c:pt>
              </c:strCache>
            </c:strRef>
          </c:cat>
          <c:val>
            <c:numRef>
              <c:f>Sheet1!$F$8</c:f>
              <c:numCache>
                <c:formatCode>General</c:formatCode>
                <c:ptCount val="1"/>
                <c:pt idx="0">
                  <c:v>3.6405005688282213E-2</c:v>
                </c:pt>
              </c:numCache>
            </c:numRef>
          </c:val>
        </c:ser>
        <c:ser>
          <c:idx val="6"/>
          <c:order val="6"/>
          <c:tx>
            <c:strRef>
              <c:f>Sheet1!$D$9</c:f>
              <c:strCache>
                <c:ptCount val="1"/>
                <c:pt idx="0">
                  <c:v>G</c:v>
                </c:pt>
              </c:strCache>
            </c:strRef>
          </c:tx>
          <c:invertIfNegative val="0"/>
          <c:cat>
            <c:strRef>
              <c:f>Sheet1!$F$2</c:f>
              <c:strCache>
                <c:ptCount val="1"/>
                <c:pt idx="0">
                  <c:v>Proportion</c:v>
                </c:pt>
              </c:strCache>
            </c:strRef>
          </c:cat>
          <c:val>
            <c:numRef>
              <c:f>Sheet1!$F$9</c:f>
              <c:numCache>
                <c:formatCode>General</c:formatCode>
                <c:ptCount val="1"/>
                <c:pt idx="0">
                  <c:v>0.26166097838452806</c:v>
                </c:pt>
              </c:numCache>
            </c:numRef>
          </c:val>
        </c:ser>
        <c:ser>
          <c:idx val="7"/>
          <c:order val="7"/>
          <c:tx>
            <c:strRef>
              <c:f>Sheet1!$D$10</c:f>
              <c:strCache>
                <c:ptCount val="1"/>
                <c:pt idx="0">
                  <c:v>H</c:v>
                </c:pt>
              </c:strCache>
            </c:strRef>
          </c:tx>
          <c:invertIfNegative val="0"/>
          <c:cat>
            <c:strRef>
              <c:f>Sheet1!$F$2</c:f>
              <c:strCache>
                <c:ptCount val="1"/>
                <c:pt idx="0">
                  <c:v>Proportion</c:v>
                </c:pt>
              </c:strCache>
            </c:strRef>
          </c:cat>
          <c:val>
            <c:numRef>
              <c:f>Sheet1!$F$10</c:f>
              <c:numCache>
                <c:formatCode>General</c:formatCode>
                <c:ptCount val="1"/>
                <c:pt idx="0">
                  <c:v>6.0295790671217306E-2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9063752"/>
        <c:axId val="239064144"/>
      </c:barChart>
      <c:catAx>
        <c:axId val="23906375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39064144"/>
        <c:crosses val="autoZero"/>
        <c:auto val="1"/>
        <c:lblAlgn val="ctr"/>
        <c:lblOffset val="100"/>
        <c:noMultiLvlLbl val="0"/>
      </c:catAx>
      <c:valAx>
        <c:axId val="239064144"/>
        <c:scaling>
          <c:orientation val="minMax"/>
          <c:max val="1.3"/>
        </c:scaling>
        <c:delete val="0"/>
        <c:axPos val="b"/>
        <c:numFmt formatCode="0%" sourceLinked="1"/>
        <c:majorTickMark val="out"/>
        <c:minorTickMark val="none"/>
        <c:tickLblPos val="nextTo"/>
        <c:crossAx val="2390637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918197725284408"/>
          <c:y val="0.12346456692913402"/>
          <c:w val="6.4706911636045722E-2"/>
          <c:h val="0.669737532808400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2060"/>
              </a:solidFill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798936"/>
        <c:axId val="235799328"/>
      </c:scatterChart>
      <c:valAx>
        <c:axId val="235798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35799328"/>
        <c:crosses val="autoZero"/>
        <c:crossBetween val="midCat"/>
      </c:valAx>
      <c:valAx>
        <c:axId val="2357993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357989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>
              <a:solidFill>
                <a:schemeClr val="tx2"/>
              </a:solidFill>
            </a:ln>
          </c:spPr>
          <c:marker>
            <c:symbol val="none"/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582576"/>
        <c:axId val="123582968"/>
      </c:scatterChart>
      <c:valAx>
        <c:axId val="123582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3582968"/>
        <c:crosses val="autoZero"/>
        <c:crossBetween val="midCat"/>
      </c:valAx>
      <c:valAx>
        <c:axId val="1235829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35825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</c:spPr>
          <c:invertIfNegative val="0"/>
          <c:cat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cat>
          <c: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3583752"/>
        <c:axId val="123584144"/>
      </c:barChart>
      <c:catAx>
        <c:axId val="123583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3584144"/>
        <c:crosses val="autoZero"/>
        <c:auto val="1"/>
        <c:lblAlgn val="ctr"/>
        <c:lblOffset val="100"/>
        <c:noMultiLvlLbl val="1"/>
      </c:catAx>
      <c:valAx>
        <c:axId val="1235841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35837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cat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cat>
          <c: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584928"/>
        <c:axId val="123585320"/>
      </c:areaChart>
      <c:catAx>
        <c:axId val="123584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3585320"/>
        <c:crosses val="autoZero"/>
        <c:auto val="1"/>
        <c:lblAlgn val="ctr"/>
        <c:lblOffset val="100"/>
        <c:noMultiLvlLbl val="1"/>
      </c:catAx>
      <c:valAx>
        <c:axId val="1235853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3584928"/>
        <c:crosses val="autoZero"/>
        <c:crossBetween val="midCat"/>
      </c:valAx>
    </c:plotArea>
    <c:plotVisOnly val="1"/>
    <c:dispBlanksAs val="zero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586104"/>
        <c:axId val="397034640"/>
      </c:scatterChart>
      <c:valAx>
        <c:axId val="1235861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97034640"/>
        <c:crosses val="autoZero"/>
        <c:crossBetween val="midCat"/>
      </c:valAx>
      <c:valAx>
        <c:axId val="397034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358610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910236220472416E-2"/>
          <c:y val="3.8853962152368811E-2"/>
          <c:w val="0.882715260592426"/>
          <c:h val="0.8587604108541563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1.4853106141434904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1.6266586201162083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7035424"/>
        <c:axId val="397035816"/>
      </c:scatterChart>
      <c:valAx>
        <c:axId val="397035424"/>
        <c:scaling>
          <c:orientation val="minMax"/>
          <c:max val="4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X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97035816"/>
        <c:crosses val="autoZero"/>
        <c:crossBetween val="midCat"/>
      </c:valAx>
      <c:valAx>
        <c:axId val="397035816"/>
        <c:scaling>
          <c:orientation val="minMax"/>
          <c:max val="2.5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970354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910236220472416E-2"/>
          <c:y val="3.8853962152368811E-2"/>
          <c:w val="0.882715260592426"/>
          <c:h val="0.8587604108541563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0.74936531922880434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1.4853106141434904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1.6266586201162083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1.688130725886807</c:v>
                </c:pt>
                <c:pt idx="28">
                  <c:v>1.433356943374289</c:v>
                </c:pt>
                <c:pt idx="29">
                  <c:v>1.4599704013549504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7036600"/>
        <c:axId val="397036992"/>
      </c:scatterChart>
      <c:valAx>
        <c:axId val="397036600"/>
        <c:scaling>
          <c:orientation val="minMax"/>
          <c:max val="4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X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97036992"/>
        <c:crosses val="autoZero"/>
        <c:crossBetween val="midCat"/>
      </c:valAx>
      <c:valAx>
        <c:axId val="397036992"/>
        <c:scaling>
          <c:orientation val="minMax"/>
          <c:max val="2.5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970366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910236220472416E-2"/>
          <c:y val="3.8853962152368811E-2"/>
          <c:w val="0.882715260592426"/>
          <c:h val="0.8587604108541563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tx1"/>
              </a:solidFill>
              <a:ln>
                <a:noFill/>
              </a:ln>
            </c:spPr>
          </c:marker>
          <c:dPt>
            <c:idx val="17"/>
            <c:marker>
              <c:symbol val="diamond"/>
              <c:size val="7"/>
              <c:spPr>
                <a:solidFill>
                  <a:srgbClr val="FF0000"/>
                </a:solidFill>
                <a:ln>
                  <a:noFill/>
                </a:ln>
              </c:spPr>
            </c:marker>
            <c:bubble3D val="0"/>
          </c:dPt>
          <c:dPt>
            <c:idx val="25"/>
            <c:marker>
              <c:spPr>
                <a:solidFill>
                  <a:srgbClr val="FF0000"/>
                </a:solidFill>
                <a:ln>
                  <a:noFill/>
                </a:ln>
              </c:spPr>
            </c:marker>
            <c:bubble3D val="0"/>
          </c:dPt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0.74936531922880434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1.4853106141434904</c:v>
                </c:pt>
                <c:pt idx="16">
                  <c:v>1.4790031521114733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1.6266586201162088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1.688130725886807</c:v>
                </c:pt>
                <c:pt idx="28">
                  <c:v>1.433356943374289</c:v>
                </c:pt>
                <c:pt idx="29">
                  <c:v>1.4599704013549504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7037776"/>
        <c:axId val="397038168"/>
      </c:scatterChart>
      <c:valAx>
        <c:axId val="397037776"/>
        <c:scaling>
          <c:orientation val="minMax"/>
          <c:max val="4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X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97038168"/>
        <c:crosses val="autoZero"/>
        <c:crossBetween val="midCat"/>
      </c:valAx>
      <c:valAx>
        <c:axId val="397038168"/>
        <c:scaling>
          <c:orientation val="minMax"/>
          <c:max val="2.5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9703777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accent2"/>
              </a:solidFill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6789152"/>
        <c:axId val="366788760"/>
      </c:scatterChart>
      <c:valAx>
        <c:axId val="366789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66788760"/>
        <c:crosses val="autoZero"/>
        <c:crossBetween val="midCat"/>
      </c:valAx>
      <c:valAx>
        <c:axId val="3667887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678915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accent2"/>
              </a:solidFill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6789936"/>
        <c:axId val="366790328"/>
      </c:scatterChart>
      <c:valAx>
        <c:axId val="36678993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366790328"/>
        <c:crosses val="autoZero"/>
        <c:crossBetween val="midCat"/>
      </c:valAx>
      <c:valAx>
        <c:axId val="3667903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678993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accent2"/>
              </a:solidFill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6791112"/>
        <c:axId val="362408096"/>
      </c:scatterChart>
      <c:valAx>
        <c:axId val="366791112"/>
        <c:scaling>
          <c:orientation val="minMax"/>
        </c:scaling>
        <c:delete val="0"/>
        <c:axPos val="b"/>
        <c:majorGridlines/>
        <c:minorGridlines/>
        <c:numFmt formatCode="General" sourceLinked="1"/>
        <c:majorTickMark val="out"/>
        <c:minorTickMark val="none"/>
        <c:tickLblPos val="nextTo"/>
        <c:crossAx val="362408096"/>
        <c:crosses val="autoZero"/>
        <c:crossBetween val="midCat"/>
      </c:valAx>
      <c:valAx>
        <c:axId val="362408096"/>
        <c:scaling>
          <c:orientation val="minMax"/>
        </c:scaling>
        <c:delete val="0"/>
        <c:axPos val="l"/>
        <c:majorGridlines/>
        <c:minorGridlines/>
        <c:numFmt formatCode="General" sourceLinked="1"/>
        <c:majorTickMark val="out"/>
        <c:minorTickMark val="none"/>
        <c:tickLblPos val="nextTo"/>
        <c:crossAx val="36679111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3"/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408880"/>
        <c:axId val="362409272"/>
      </c:scatterChart>
      <c:valAx>
        <c:axId val="362408880"/>
        <c:scaling>
          <c:orientation val="minMax"/>
        </c:scaling>
        <c:delete val="0"/>
        <c:axPos val="b"/>
        <c:majorGridlines>
          <c:spPr>
            <a:ln w="19050">
              <a:solidFill>
                <a:schemeClr val="tx1"/>
              </a:solidFill>
            </a:ln>
          </c:spPr>
        </c:majorGridlines>
        <c:minorGridlines>
          <c:spPr>
            <a:ln w="19050">
              <a:solidFill>
                <a:schemeClr val="tx1"/>
              </a:solidFill>
            </a:ln>
          </c:spPr>
        </c:minorGridlines>
        <c:numFmt formatCode="General" sourceLinked="1"/>
        <c:majorTickMark val="out"/>
        <c:minorTickMark val="none"/>
        <c:tickLblPos val="nextTo"/>
        <c:crossAx val="362409272"/>
        <c:crosses val="autoZero"/>
        <c:crossBetween val="midCat"/>
      </c:valAx>
      <c:valAx>
        <c:axId val="362409272"/>
        <c:scaling>
          <c:orientation val="minMax"/>
        </c:scaling>
        <c:delete val="0"/>
        <c:axPos val="l"/>
        <c:majorGridlines>
          <c:spPr>
            <a:ln w="19050">
              <a:solidFill>
                <a:schemeClr val="tx1"/>
              </a:solidFill>
            </a:ln>
          </c:spPr>
        </c:majorGridlines>
        <c:minorGridlines>
          <c:spPr>
            <a:ln w="19050">
              <a:solidFill>
                <a:schemeClr val="tx1"/>
              </a:solidFill>
            </a:ln>
          </c:spPr>
        </c:minorGridlines>
        <c:numFmt formatCode="General" sourceLinked="1"/>
        <c:majorTickMark val="out"/>
        <c:minorTickMark val="none"/>
        <c:tickLblPos val="nextTo"/>
        <c:crossAx val="36240888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2060"/>
              </a:solidFill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410056"/>
        <c:axId val="362410448"/>
      </c:scatterChart>
      <c:valAx>
        <c:axId val="362410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62410448"/>
        <c:crosses val="autoZero"/>
        <c:crossBetween val="midCat"/>
      </c:valAx>
      <c:valAx>
        <c:axId val="3624104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6241005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2060"/>
              </a:solidFill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411232"/>
        <c:axId val="362411624"/>
      </c:scatterChart>
      <c:valAx>
        <c:axId val="362411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62411624"/>
        <c:crosses val="autoZero"/>
        <c:crossBetween val="midCat"/>
        <c:majorUnit val="1"/>
      </c:valAx>
      <c:valAx>
        <c:axId val="362411624"/>
        <c:scaling>
          <c:orientation val="minMax"/>
          <c:max val="2.5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crossAx val="362411232"/>
        <c:crosses val="autoZero"/>
        <c:crossBetween val="midCat"/>
        <c:majorUnit val="1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accent2"/>
              </a:solidFill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796584"/>
        <c:axId val="235796976"/>
      </c:scatterChart>
      <c:valAx>
        <c:axId val="235796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35796976"/>
        <c:crosses val="autoZero"/>
        <c:crossBetween val="midCat"/>
        <c:majorUnit val="1"/>
      </c:valAx>
      <c:valAx>
        <c:axId val="235796976"/>
        <c:scaling>
          <c:orientation val="minMax"/>
          <c:max val="4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crossAx val="235796584"/>
        <c:crosses val="autoZero"/>
        <c:crossBetween val="midCat"/>
        <c:majorUnit val="1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Y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accent2"/>
              </a:solidFill>
            </c:spPr>
          </c:marker>
          <c:xVal>
            <c:numRef>
              <c:f>Sheet1!$D$2:$D$38</c:f>
              <c:numCache>
                <c:formatCode>General</c:formatCode>
                <c:ptCount val="37"/>
                <c:pt idx="0">
                  <c:v>0.1</c:v>
                </c:pt>
                <c:pt idx="1">
                  <c:v>0.2</c:v>
                </c:pt>
                <c:pt idx="2">
                  <c:v>0.30000000000000016</c:v>
                </c:pt>
                <c:pt idx="3">
                  <c:v>0.4</c:v>
                </c:pt>
                <c:pt idx="4">
                  <c:v>0.5</c:v>
                </c:pt>
                <c:pt idx="5">
                  <c:v>0.60000000000000031</c:v>
                </c:pt>
                <c:pt idx="6">
                  <c:v>0.70000000000000029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1.9000000000000001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</c:numCache>
            </c:numRef>
          </c:xVal>
          <c:yVal>
            <c:numRef>
              <c:f>Sheet1!$E$2:$E$38</c:f>
              <c:numCache>
                <c:formatCode>General</c:formatCode>
                <c:ptCount val="37"/>
                <c:pt idx="0">
                  <c:v>0.36694661982383925</c:v>
                </c:pt>
                <c:pt idx="1">
                  <c:v>0.56856682289659</c:v>
                </c:pt>
                <c:pt idx="2">
                  <c:v>0.5172548696442687</c:v>
                </c:pt>
                <c:pt idx="3">
                  <c:v>0.42867511931030516</c:v>
                </c:pt>
                <c:pt idx="4">
                  <c:v>0.90632424344276696</c:v>
                </c:pt>
                <c:pt idx="5">
                  <c:v>0.74936531922880334</c:v>
                </c:pt>
                <c:pt idx="6">
                  <c:v>0.36296864355071917</c:v>
                </c:pt>
                <c:pt idx="7">
                  <c:v>1.3130975057113321</c:v>
                </c:pt>
                <c:pt idx="8">
                  <c:v>0.98873852647238303</c:v>
                </c:pt>
                <c:pt idx="9">
                  <c:v>0.51590897254122303</c:v>
                </c:pt>
                <c:pt idx="10">
                  <c:v>1.3959621567119076</c:v>
                </c:pt>
                <c:pt idx="11">
                  <c:v>0.78407419428895297</c:v>
                </c:pt>
                <c:pt idx="12">
                  <c:v>0.64732472971239396</c:v>
                </c:pt>
                <c:pt idx="13">
                  <c:v>1.0772059760002621</c:v>
                </c:pt>
                <c:pt idx="14">
                  <c:v>1.3293480311375001</c:v>
                </c:pt>
                <c:pt idx="15">
                  <c:v>1.4853106141434913</c:v>
                </c:pt>
                <c:pt idx="16">
                  <c:v>1.4790031521114744</c:v>
                </c:pt>
                <c:pt idx="17">
                  <c:v>1.6850900073613631</c:v>
                </c:pt>
                <c:pt idx="18">
                  <c:v>1.3849600709684231</c:v>
                </c:pt>
                <c:pt idx="19">
                  <c:v>1.6266586201162068</c:v>
                </c:pt>
                <c:pt idx="20">
                  <c:v>1.4825475466029201</c:v>
                </c:pt>
                <c:pt idx="21">
                  <c:v>1.8429479232464328</c:v>
                </c:pt>
                <c:pt idx="22">
                  <c:v>1.1060212019549738</c:v>
                </c:pt>
                <c:pt idx="23">
                  <c:v>1.7665784489786451</c:v>
                </c:pt>
                <c:pt idx="24">
                  <c:v>1.4961925167185921</c:v>
                </c:pt>
                <c:pt idx="25">
                  <c:v>1.051390100741104</c:v>
                </c:pt>
                <c:pt idx="26">
                  <c:v>1.711881999323587</c:v>
                </c:pt>
                <c:pt idx="27">
                  <c:v>1.6881307258868063</c:v>
                </c:pt>
                <c:pt idx="28">
                  <c:v>1.433356943374289</c:v>
                </c:pt>
                <c:pt idx="29">
                  <c:v>1.4599704013549513</c:v>
                </c:pt>
                <c:pt idx="30">
                  <c:v>1.5840778561264057</c:v>
                </c:pt>
                <c:pt idx="31">
                  <c:v>1.507697922715173</c:v>
                </c:pt>
                <c:pt idx="32">
                  <c:v>2.190470799837569</c:v>
                </c:pt>
                <c:pt idx="33">
                  <c:v>1.8453457686013357</c:v>
                </c:pt>
                <c:pt idx="34">
                  <c:v>1.461981736521625</c:v>
                </c:pt>
                <c:pt idx="35">
                  <c:v>2.2374051046122547</c:v>
                </c:pt>
                <c:pt idx="36">
                  <c:v>2.2563140184317714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797760"/>
        <c:axId val="235798152"/>
      </c:scatterChart>
      <c:valAx>
        <c:axId val="235797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35798152"/>
        <c:crosses val="autoZero"/>
        <c:crossBetween val="midCat"/>
      </c:valAx>
      <c:valAx>
        <c:axId val="235798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579776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0.54719</cdr:x>
      <cdr:y>0.03968</cdr:y>
    </cdr:from>
    <cdr:to>
      <cdr:x>0.76319</cdr:x>
      <cdr:y>0.21778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2736304" y="144016"/>
          <a:ext cx="1080120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1pPr>
          <a:lvl2pPr marL="457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2pPr>
          <a:lvl3pPr marL="914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3pPr>
          <a:lvl4pPr marL="1371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4pPr>
          <a:lvl5pPr marL="18288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5pPr>
          <a:lvl6pPr marL="22860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6pPr>
          <a:lvl7pPr marL="27432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7pPr>
          <a:lvl8pPr marL="32004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8pPr>
          <a:lvl9pPr marL="3657600" algn="l" defTabSz="914400" rtl="0" eaLnBrk="1" latinLnBrk="0" hangingPunct="1">
            <a:defRPr sz="1800" kern="12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just"/>
          <a:r>
            <a:rPr lang="en-GB" sz="900" i="1" dirty="0" err="1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Aenean</a:t>
          </a:r>
          <a:r>
            <a:rPr lang="en-GB" sz="900" i="1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 </a:t>
          </a:r>
          <a:r>
            <a:rPr lang="en-GB" sz="900" i="1" dirty="0" err="1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suscipit</a:t>
          </a:r>
          <a:r>
            <a:rPr lang="en-GB" sz="900" i="1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 </a:t>
          </a:r>
          <a:r>
            <a:rPr lang="en-GB" sz="900" i="1" dirty="0" err="1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semper</a:t>
          </a:r>
          <a:r>
            <a:rPr lang="en-GB" sz="900" i="1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 </a:t>
          </a:r>
          <a:r>
            <a:rPr lang="en-GB" sz="900" i="1" dirty="0" err="1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tortor</a:t>
          </a:r>
          <a:r>
            <a:rPr lang="en-GB" sz="900" i="1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 </a:t>
          </a:r>
          <a:r>
            <a:rPr lang="en-GB" sz="900" i="1" dirty="0" err="1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eu</a:t>
          </a:r>
          <a:r>
            <a:rPr lang="en-GB" sz="900" i="1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 </a:t>
          </a:r>
          <a:r>
            <a:rPr lang="en-GB" sz="900" i="1" dirty="0" err="1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suscipit</a:t>
          </a:r>
          <a:r>
            <a:rPr lang="en-GB" sz="900" i="1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. </a:t>
          </a:r>
          <a:r>
            <a:rPr lang="en-GB" sz="900" i="1" dirty="0" err="1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Vestibulum</a:t>
          </a:r>
          <a:r>
            <a:rPr lang="en-GB" sz="900" i="1" dirty="0" smtClean="0">
              <a:solidFill>
                <a:sysClr val="windowText" lastClr="000000">
                  <a:lumMod val="75000"/>
                  <a:lumOff val="25000"/>
                </a:sysClr>
              </a:solidFill>
            </a:rPr>
            <a:t> ante</a:t>
          </a:r>
          <a:endParaRPr lang="en-GB" sz="400" i="1" dirty="0" smtClean="0">
            <a:solidFill>
              <a:sysClr val="windowText" lastClr="000000">
                <a:lumMod val="75000"/>
                <a:lumOff val="25000"/>
              </a:sys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9FB64-205D-4D2C-B7E9-61EC2E71DAB8}" type="datetimeFigureOut">
              <a:rPr lang="en-GB" smtClean="0"/>
              <a:pPr/>
              <a:t>02/10/2015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2A3F3-3C85-4CAF-928B-AA748532A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05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FB1D3-FBCE-4F8E-A612-6D228A525025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73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184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62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2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58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80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77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71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36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24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AQMeN decorati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5" b="39894"/>
          <a:stretch>
            <a:fillRect/>
          </a:stretch>
        </p:blipFill>
        <p:spPr bwMode="auto">
          <a:xfrm>
            <a:off x="0" y="6281738"/>
            <a:ext cx="9144000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QMeN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209550"/>
            <a:ext cx="2844800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187450" y="6381750"/>
            <a:ext cx="66976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onathan.minton@glasgow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n.wikipedia.org/wiki/Anscombe's_quarte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npr.org/templates/story/story.php?storyId=12748181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wardtufte.com/tufte/books_visex" TargetMode="External"/><Relationship Id="rId3" Type="http://schemas.openxmlformats.org/officeDocument/2006/relationships/image" Target="../media/image6.jpeg"/><Relationship Id="rId7" Type="http://schemas.openxmlformats.org/officeDocument/2006/relationships/image" Target="../media/image8.gif"/><Relationship Id="rId2" Type="http://schemas.openxmlformats.org/officeDocument/2006/relationships/hyperlink" Target="http://www.edwardtufte.com/tufte/books_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dwardtufte.com/tufte/books_ei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www.edwardtufte.com/tufte/books_vdqi" TargetMode="External"/><Relationship Id="rId9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perceptualedge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infovis-wiki.net/index.php?title=File:Lie_factor_example2.jp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sionned.com/is-business-intelligence-software-mature-enough-for-building-big-data-applications/" TargetMode="External"/><Relationship Id="rId2" Type="http://schemas.openxmlformats.org/officeDocument/2006/relationships/hyperlink" Target="http://courses.ischool.berkeley.edu/i247/f05/readings/Cleveland_GraphicalPerception_Science85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coolinfographics.com/blog/2013/9/19/a-visual-guide-to-what-colors-communicate.html?utm_source=feedburner&amp;utm_medium=feed&amp;utm_campaign=Feed:+CoolInfographics+(Cool+Infographics)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ncbi.nlm.nih.gov/pubmed/1558853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carvanownership_2001.csv" TargetMode="External"/><Relationship Id="rId2" Type="http://schemas.openxmlformats.org/officeDocument/2006/relationships/hyperlink" Target="KS17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carandvanownership_datazones_2001_and_2011.csv" TargetMode="External"/><Relationship Id="rId5" Type="http://schemas.openxmlformats.org/officeDocument/2006/relationships/hyperlink" Target="carvanownership_2011.csv" TargetMode="External"/><Relationship Id="rId4" Type="http://schemas.openxmlformats.org/officeDocument/2006/relationships/hyperlink" Target="KS404SC.csv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carandvanownership_datazones_2001_and_2011.csv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carandvanownership_datazones_2001_and_2011.csv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3727555" TargetMode="External"/><Relationship Id="rId2" Type="http://schemas.openxmlformats.org/officeDocument/2006/relationships/hyperlink" Target="http://www.jstatsoft.org/v59/i10/pap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amazon.com/Exploratory-Data-Analysis-John-Tukey/dp/0201076160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mailto:Jonathan.minton@glasgow.ac.uk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Data Visualisation: </a:t>
            </a:r>
            <a:br>
              <a:rPr lang="en-GB" dirty="0" smtClean="0"/>
            </a:br>
            <a:r>
              <a:rPr lang="en-GB" dirty="0" smtClean="0"/>
              <a:t>Principles and practical applications in Excel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1800" dirty="0" smtClean="0"/>
              <a:t>Dr Jon Minton</a:t>
            </a:r>
          </a:p>
          <a:p>
            <a:r>
              <a:rPr lang="en-GB" sz="1800" dirty="0" smtClean="0"/>
              <a:t>Applied Quantitative Methods Network (</a:t>
            </a:r>
            <a:r>
              <a:rPr lang="en-GB" sz="1800" dirty="0" err="1" smtClean="0"/>
              <a:t>AQMeN</a:t>
            </a:r>
            <a:r>
              <a:rPr lang="en-GB" sz="1800" dirty="0" smtClean="0"/>
              <a:t>)</a:t>
            </a:r>
          </a:p>
          <a:p>
            <a:r>
              <a:rPr lang="en-GB" sz="1800" dirty="0" smtClean="0"/>
              <a:t>University of Glasgow</a:t>
            </a:r>
          </a:p>
          <a:p>
            <a:r>
              <a:rPr lang="en-GB" sz="1800" dirty="0" smtClean="0">
                <a:hlinkClick r:id="rId2"/>
              </a:rPr>
              <a:t>Jonathan.minton@glasgow.ac.uk</a:t>
            </a:r>
            <a:r>
              <a:rPr lang="en-GB" sz="1800" dirty="0" smtClean="0"/>
              <a:t>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2462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Why use visualisation </a:t>
            </a:r>
            <a:br>
              <a:rPr lang="en-GB" dirty="0" smtClean="0"/>
            </a:br>
            <a:r>
              <a:rPr lang="en-GB" dirty="0" smtClean="0"/>
              <a:t>for </a:t>
            </a:r>
            <a:br>
              <a:rPr lang="en-GB" dirty="0" smtClean="0"/>
            </a:br>
            <a:r>
              <a:rPr lang="en-GB" dirty="0" smtClean="0"/>
              <a:t>Exploratory Data Analysis?</a:t>
            </a:r>
            <a:endParaRPr lang="en-GB" dirty="0"/>
          </a:p>
        </p:txBody>
      </p:sp>
      <p:pic>
        <p:nvPicPr>
          <p:cNvPr id="82946" name="Picture 2" descr="File:Anscombe's quartet 3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6796" y="1700808"/>
            <a:ext cx="4293371" cy="312342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843808" y="5805264"/>
            <a:ext cx="3019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The </a:t>
            </a:r>
            <a:r>
              <a:rPr lang="en-GB" i="1" dirty="0" err="1" smtClean="0"/>
              <a:t>Anscombe</a:t>
            </a:r>
            <a:r>
              <a:rPr lang="en-GB" i="1" dirty="0" smtClean="0"/>
              <a:t> Quartet (1973)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2989144"/>
              </p:ext>
            </p:extLst>
          </p:nvPr>
        </p:nvGraphicFramePr>
        <p:xfrm>
          <a:off x="323528" y="1988840"/>
          <a:ext cx="3672408" cy="3345238"/>
        </p:xfrm>
        <a:graphic>
          <a:graphicData uri="http://schemas.openxmlformats.org/drawingml/2006/table">
            <a:tbl>
              <a:tblPr/>
              <a:tblGrid>
                <a:gridCol w="432047"/>
                <a:gridCol w="504061"/>
                <a:gridCol w="432048"/>
                <a:gridCol w="504056"/>
                <a:gridCol w="432048"/>
                <a:gridCol w="504056"/>
                <a:gridCol w="432048"/>
                <a:gridCol w="432044"/>
              </a:tblGrid>
              <a:tr h="257326">
                <a:tc gridSpan="2"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I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800"/>
                        <a:t>II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800"/>
                        <a:t>III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800"/>
                        <a:t>IV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x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y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x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y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x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y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x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y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10.0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10.0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9.14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10.0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7.46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6.58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6.95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8.14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6.77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5.76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13.0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7.58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13.0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8.74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13.0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12.74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7.71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9.0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8.81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8.77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9.0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7.11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8.84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11.0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8.33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11.0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9.26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11.0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7.81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8.47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9.96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8.10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8.84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7.04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6.0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7.24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6.13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6.08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5.25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4.26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3.10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5.39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19.0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12.50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12.0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10.84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9.13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8.15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5.56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7.0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4.82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7.26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6.42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7.91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5.0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5.68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4.74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5.73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6.89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9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Edward </a:t>
            </a:r>
            <a:r>
              <a:rPr lang="en-GB" dirty="0" err="1" smtClean="0"/>
              <a:t>Tufte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5976" y="1600200"/>
            <a:ext cx="4330824" cy="4525963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GB" dirty="0" smtClean="0"/>
              <a:t>Born 1942</a:t>
            </a:r>
          </a:p>
          <a:p>
            <a:endParaRPr lang="en-GB" dirty="0" smtClean="0"/>
          </a:p>
          <a:p>
            <a:r>
              <a:rPr lang="en-GB" dirty="0" smtClean="0"/>
              <a:t>Statistician</a:t>
            </a:r>
          </a:p>
          <a:p>
            <a:r>
              <a:rPr lang="en-GB" dirty="0" smtClean="0"/>
              <a:t>Sculptor</a:t>
            </a:r>
          </a:p>
          <a:p>
            <a:r>
              <a:rPr lang="en-GB" dirty="0" smtClean="0"/>
              <a:t>Advisor to Obama</a:t>
            </a:r>
          </a:p>
          <a:p>
            <a:endParaRPr lang="en-GB" b="1" dirty="0" smtClean="0"/>
          </a:p>
          <a:p>
            <a:pPr>
              <a:buNone/>
            </a:pPr>
            <a:r>
              <a:rPr lang="en-GB" b="1" dirty="0" smtClean="0"/>
              <a:t>Contributions to data visualisation</a:t>
            </a:r>
          </a:p>
          <a:p>
            <a:pPr>
              <a:buNone/>
            </a:pPr>
            <a:endParaRPr lang="en-GB" b="1" dirty="0" smtClean="0"/>
          </a:p>
          <a:p>
            <a:r>
              <a:rPr lang="en-GB" dirty="0" smtClean="0"/>
              <a:t>Conceptual Tools</a:t>
            </a:r>
          </a:p>
          <a:p>
            <a:pPr lvl="1"/>
            <a:r>
              <a:rPr lang="en-GB" i="1" dirty="0" smtClean="0"/>
              <a:t>Data Ink Ratios</a:t>
            </a:r>
          </a:p>
          <a:p>
            <a:pPr lvl="1"/>
            <a:r>
              <a:rPr lang="en-GB" i="1" dirty="0" smtClean="0"/>
              <a:t>Lie Factors</a:t>
            </a:r>
          </a:p>
          <a:p>
            <a:pPr lvl="1"/>
            <a:r>
              <a:rPr lang="en-GB" i="1" dirty="0" smtClean="0"/>
              <a:t>Chart Junk</a:t>
            </a:r>
          </a:p>
          <a:p>
            <a:pPr lvl="1">
              <a:buNone/>
            </a:pPr>
            <a:endParaRPr lang="en-GB" i="1" dirty="0" smtClean="0"/>
          </a:p>
          <a:p>
            <a:r>
              <a:rPr lang="en-GB" dirty="0" smtClean="0"/>
              <a:t>Visualisations</a:t>
            </a:r>
          </a:p>
          <a:p>
            <a:pPr lvl="1"/>
            <a:r>
              <a:rPr lang="en-GB" i="1" dirty="0" smtClean="0"/>
              <a:t>Small multiples</a:t>
            </a:r>
          </a:p>
          <a:p>
            <a:pPr lvl="1"/>
            <a:r>
              <a:rPr lang="en-GB" i="1" dirty="0" err="1" smtClean="0"/>
              <a:t>Sparklines</a:t>
            </a:r>
            <a:endParaRPr lang="en-GB" i="1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pic>
        <p:nvPicPr>
          <p:cNvPr id="95238" name="Picture 6" descr="http://media.npr.org/assets/artslife/arts/2010/06/tufte/tufte-fish-d7f6d3f75cb256a9bce4fcb5f158315aff7108db-s6-c3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492896"/>
            <a:ext cx="3749114" cy="2811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35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Books by Edward </a:t>
            </a:r>
            <a:r>
              <a:rPr lang="en-GB" dirty="0" err="1" smtClean="0"/>
              <a:t>Tufte</a:t>
            </a:r>
            <a:endParaRPr lang="en-GB" dirty="0"/>
          </a:p>
        </p:txBody>
      </p:sp>
      <p:pic>
        <p:nvPicPr>
          <p:cNvPr id="94210" name="Picture 2" descr="Beautiful Evidenc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4581128"/>
            <a:ext cx="3204270" cy="1833330"/>
          </a:xfrm>
          <a:prstGeom prst="rect">
            <a:avLst/>
          </a:prstGeom>
          <a:noFill/>
        </p:spPr>
      </p:pic>
      <p:pic>
        <p:nvPicPr>
          <p:cNvPr id="94212" name="Picture 4" descr="VDQI Book Cover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340768"/>
            <a:ext cx="2238375" cy="2828925"/>
          </a:xfrm>
          <a:prstGeom prst="rect">
            <a:avLst/>
          </a:prstGeom>
          <a:noFill/>
        </p:spPr>
      </p:pic>
      <p:pic>
        <p:nvPicPr>
          <p:cNvPr id="94214" name="Picture 6" descr="Envisioning Information book cover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9792" y="3717032"/>
            <a:ext cx="2160240" cy="2716809"/>
          </a:xfrm>
          <a:prstGeom prst="rect">
            <a:avLst/>
          </a:prstGeom>
          <a:noFill/>
        </p:spPr>
      </p:pic>
      <p:pic>
        <p:nvPicPr>
          <p:cNvPr id="94216" name="Picture 8" descr="book cover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4048" y="1484784"/>
            <a:ext cx="2171700" cy="2981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1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Steven Few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59016" cy="4525963"/>
          </a:xfrm>
        </p:spPr>
        <p:txBody>
          <a:bodyPr/>
          <a:lstStyle/>
          <a:p>
            <a:r>
              <a:rPr lang="en-GB" dirty="0" smtClean="0"/>
              <a:t>Data visualisation consultant</a:t>
            </a:r>
          </a:p>
          <a:p>
            <a:pPr lvl="1"/>
            <a:r>
              <a:rPr lang="en-GB" dirty="0" smtClean="0">
                <a:hlinkClick r:id="rId2"/>
              </a:rPr>
              <a:t>www.perceptualedge.com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Tufte</a:t>
            </a:r>
            <a:r>
              <a:rPr lang="en-GB" dirty="0" smtClean="0"/>
              <a:t>-inspired unfussy informative data visualisation</a:t>
            </a:r>
          </a:p>
          <a:p>
            <a:r>
              <a:rPr lang="en-GB" dirty="0" smtClean="0"/>
              <a:t>Practical, Excel-focused books</a:t>
            </a:r>
          </a:p>
          <a:p>
            <a:pPr lvl="1"/>
            <a:r>
              <a:rPr lang="en-GB" dirty="0" smtClean="0"/>
              <a:t>Show Me The Numbers</a:t>
            </a:r>
          </a:p>
          <a:p>
            <a:pPr lvl="1"/>
            <a:r>
              <a:rPr lang="en-GB" dirty="0" smtClean="0"/>
              <a:t>Information Dashboard Design</a:t>
            </a:r>
          </a:p>
          <a:p>
            <a:pPr lvl="1"/>
            <a:r>
              <a:rPr lang="en-GB" dirty="0" smtClean="0"/>
              <a:t>Now You See It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93186" name="Picture 2" descr="Photo of Stephen F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2492896"/>
            <a:ext cx="1581150" cy="2381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Leland Wilkinson </a:t>
            </a:r>
            <a:br>
              <a:rPr lang="en-GB" dirty="0" smtClean="0"/>
            </a:br>
            <a:r>
              <a:rPr lang="en-GB" dirty="0" smtClean="0"/>
              <a:t>and</a:t>
            </a:r>
            <a:br>
              <a:rPr lang="en-GB" dirty="0" smtClean="0"/>
            </a:br>
            <a:r>
              <a:rPr lang="en-GB" dirty="0" smtClean="0"/>
              <a:t>Hadley Wickham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Wilkinson</a:t>
            </a:r>
          </a:p>
          <a:p>
            <a:pPr lvl="1"/>
            <a:r>
              <a:rPr lang="en-GB" dirty="0" smtClean="0"/>
              <a:t>The Grammar of Graphics 2000 [2005]</a:t>
            </a:r>
          </a:p>
          <a:p>
            <a:pPr lvl="1"/>
            <a:r>
              <a:rPr lang="en-GB" dirty="0" smtClean="0"/>
              <a:t>A language and set of terms for thinking more clearly about the construction of data visualisations</a:t>
            </a:r>
          </a:p>
          <a:p>
            <a:r>
              <a:rPr lang="en-GB" dirty="0" smtClean="0"/>
              <a:t>Hadley Wickham</a:t>
            </a:r>
          </a:p>
          <a:p>
            <a:pPr lvl="1"/>
            <a:r>
              <a:rPr lang="en-GB" dirty="0" smtClean="0"/>
              <a:t>ggplot2 2009 onwards</a:t>
            </a:r>
          </a:p>
          <a:p>
            <a:pPr lvl="1"/>
            <a:r>
              <a:rPr lang="en-GB" dirty="0" smtClean="0"/>
              <a:t>A very popular implementation of </a:t>
            </a:r>
            <a:r>
              <a:rPr lang="en-GB" dirty="0" err="1" smtClean="0"/>
              <a:t>gg</a:t>
            </a:r>
            <a:r>
              <a:rPr lang="en-GB" dirty="0" smtClean="0"/>
              <a:t> principles	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Three Hats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 smtClean="0"/>
              <a:t>Three different skill sets</a:t>
            </a:r>
          </a:p>
          <a:p>
            <a:r>
              <a:rPr lang="en-GB" dirty="0" smtClean="0"/>
              <a:t>Three different mind sets</a:t>
            </a:r>
          </a:p>
          <a:p>
            <a:endParaRPr lang="en-GB" dirty="0"/>
          </a:p>
          <a:p>
            <a:r>
              <a:rPr lang="en-GB" dirty="0" smtClean="0"/>
              <a:t>What are they?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62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Three Hats</a:t>
            </a:r>
            <a:endParaRPr lang="en-GB" dirty="0"/>
          </a:p>
        </p:txBody>
      </p:sp>
      <p:sp>
        <p:nvSpPr>
          <p:cNvPr id="7" name="Isosceles Triangle 6"/>
          <p:cNvSpPr/>
          <p:nvPr/>
        </p:nvSpPr>
        <p:spPr>
          <a:xfrm>
            <a:off x="1547664" y="1628800"/>
            <a:ext cx="2880320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Isosceles Triangle 8"/>
          <p:cNvSpPr/>
          <p:nvPr/>
        </p:nvSpPr>
        <p:spPr>
          <a:xfrm>
            <a:off x="3059832" y="3717032"/>
            <a:ext cx="273630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/>
          <p:cNvSpPr/>
          <p:nvPr/>
        </p:nvSpPr>
        <p:spPr>
          <a:xfrm>
            <a:off x="4427984" y="1628800"/>
            <a:ext cx="273630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499992" y="2636912"/>
            <a:ext cx="2649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Artist</a:t>
            </a:r>
            <a:endParaRPr lang="en-GB" sz="2800" dirty="0"/>
          </a:p>
        </p:txBody>
      </p:sp>
      <p:sp>
        <p:nvSpPr>
          <p:cNvPr id="12" name="Rectangle 11"/>
          <p:cNvSpPr/>
          <p:nvPr/>
        </p:nvSpPr>
        <p:spPr>
          <a:xfrm>
            <a:off x="1691680" y="2636912"/>
            <a:ext cx="25774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Scientist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>
            <a:off x="3131840" y="4698722"/>
            <a:ext cx="2649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Engineer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484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The Engineer must have broad shoulders</a:t>
            </a:r>
            <a:endParaRPr lang="en-GB" dirty="0"/>
          </a:p>
        </p:txBody>
      </p:sp>
      <p:sp>
        <p:nvSpPr>
          <p:cNvPr id="7" name="Isosceles Triangle 6"/>
          <p:cNvSpPr/>
          <p:nvPr/>
        </p:nvSpPr>
        <p:spPr>
          <a:xfrm>
            <a:off x="3203848" y="2672916"/>
            <a:ext cx="1224136" cy="104411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Isosceles Triangle 8"/>
          <p:cNvSpPr/>
          <p:nvPr/>
        </p:nvSpPr>
        <p:spPr>
          <a:xfrm>
            <a:off x="1547664" y="3717032"/>
            <a:ext cx="5760640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/>
          <p:cNvSpPr/>
          <p:nvPr/>
        </p:nvSpPr>
        <p:spPr>
          <a:xfrm>
            <a:off x="4447711" y="2689935"/>
            <a:ext cx="1296145" cy="104411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450674" y="2938558"/>
            <a:ext cx="1296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/>
              <a:t>A</a:t>
            </a:r>
            <a:endParaRPr lang="en-GB" sz="4800" dirty="0"/>
          </a:p>
        </p:txBody>
      </p:sp>
      <p:sp>
        <p:nvSpPr>
          <p:cNvPr id="12" name="Rectangle 11"/>
          <p:cNvSpPr/>
          <p:nvPr/>
        </p:nvSpPr>
        <p:spPr>
          <a:xfrm>
            <a:off x="3275856" y="2901325"/>
            <a:ext cx="1045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800" dirty="0" smtClean="0"/>
              <a:t>S</a:t>
            </a:r>
            <a:endParaRPr lang="en-GB" sz="4800" dirty="0"/>
          </a:p>
        </p:txBody>
      </p:sp>
      <p:sp>
        <p:nvSpPr>
          <p:cNvPr id="13" name="Rectangle 12"/>
          <p:cNvSpPr/>
          <p:nvPr/>
        </p:nvSpPr>
        <p:spPr>
          <a:xfrm>
            <a:off x="3203848" y="3789040"/>
            <a:ext cx="26495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5000" dirty="0" smtClean="0"/>
              <a:t>E</a:t>
            </a:r>
            <a:endParaRPr lang="en-GB" sz="15000" dirty="0"/>
          </a:p>
        </p:txBody>
      </p:sp>
    </p:spTree>
    <p:extLst>
      <p:ext uri="{BB962C8B-B14F-4D97-AF65-F5344CB8AC3E}">
        <p14:creationId xmlns:p14="http://schemas.microsoft.com/office/powerpoint/2010/main" val="341147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0" y="5993091"/>
            <a:ext cx="1152128" cy="922946"/>
            <a:chOff x="1547664" y="1556792"/>
            <a:chExt cx="5616624" cy="4620509"/>
          </a:xfrm>
        </p:grpSpPr>
        <p:sp>
          <p:nvSpPr>
            <p:cNvPr id="7" name="Isosceles Triangle 6"/>
            <p:cNvSpPr/>
            <p:nvPr/>
          </p:nvSpPr>
          <p:spPr>
            <a:xfrm>
              <a:off x="1547664" y="1628800"/>
              <a:ext cx="2880320" cy="208823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3059832" y="3717032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4427984" y="1628800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9993" y="1556792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63690" y="1556792"/>
              <a:ext cx="2577495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/>
                <a:t>S</a:t>
              </a:r>
              <a:endParaRPr lang="en-GB" sz="25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3853" y="3789044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Are your visualisations...</a:t>
            </a:r>
            <a:br>
              <a:rPr lang="en-GB" dirty="0" smtClean="0"/>
            </a:br>
            <a:r>
              <a:rPr lang="en-GB" dirty="0" smtClean="0"/>
              <a:t>lying?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dirty="0" smtClean="0"/>
              <a:t>What’s the ‘lie factor’?</a:t>
            </a:r>
          </a:p>
          <a:p>
            <a:pPr lvl="1">
              <a:buNone/>
            </a:pPr>
            <a:r>
              <a:rPr lang="en-GB" dirty="0" smtClean="0"/>
              <a:t>- Edward </a:t>
            </a:r>
            <a:r>
              <a:rPr lang="en-GB" dirty="0" err="1" smtClean="0"/>
              <a:t>Tufte</a:t>
            </a:r>
            <a:endParaRPr lang="en-GB" dirty="0" smtClean="0"/>
          </a:p>
        </p:txBody>
      </p:sp>
      <p:pic>
        <p:nvPicPr>
          <p:cNvPr id="143362" name="Picture 2" descr="File:Lie factor example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916832"/>
            <a:ext cx="2600325" cy="386715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5148064" y="2924944"/>
            <a:ext cx="28083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/>
              <a:t>“</a:t>
            </a:r>
          </a:p>
          <a:p>
            <a:r>
              <a:rPr lang="en-GB" i="1" dirty="0" smtClean="0"/>
              <a:t>The representation of numbers, as physically measured on the surface of the graphic itself, should be directly proportional to the quantities represented</a:t>
            </a:r>
          </a:p>
          <a:p>
            <a:pPr algn="r"/>
            <a:r>
              <a:rPr lang="en-GB" i="1" dirty="0" smtClean="0"/>
              <a:t>”</a:t>
            </a:r>
          </a:p>
          <a:p>
            <a:pPr algn="r"/>
            <a:r>
              <a:rPr lang="en-GB" i="1" dirty="0" err="1" smtClean="0"/>
              <a:t>Tufte</a:t>
            </a:r>
            <a:r>
              <a:rPr lang="en-GB" i="1" dirty="0" smtClean="0"/>
              <a:t> 1991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33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-29127" y="5945154"/>
            <a:ext cx="1152128" cy="922946"/>
            <a:chOff x="1547664" y="1556792"/>
            <a:chExt cx="5616624" cy="4620509"/>
          </a:xfrm>
        </p:grpSpPr>
        <p:sp>
          <p:nvSpPr>
            <p:cNvPr id="7" name="Isosceles Triangle 6"/>
            <p:cNvSpPr/>
            <p:nvPr/>
          </p:nvSpPr>
          <p:spPr>
            <a:xfrm>
              <a:off x="1547664" y="1628800"/>
              <a:ext cx="2880320" cy="208823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3059832" y="3717032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4427984" y="1628800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9993" y="1556792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63690" y="1556792"/>
              <a:ext cx="2577495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/>
                <a:t>S</a:t>
              </a:r>
              <a:endParaRPr lang="en-GB" sz="25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3853" y="3789044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Are your visualisations...</a:t>
            </a:r>
            <a:br>
              <a:rPr lang="en-GB" dirty="0" smtClean="0"/>
            </a:br>
            <a:r>
              <a:rPr lang="en-GB" dirty="0" smtClean="0"/>
              <a:t>Accurately interpretable?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11560" y="5589240"/>
            <a:ext cx="7920880" cy="648072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sz="1600" dirty="0" smtClean="0">
                <a:hlinkClick r:id="rId2"/>
              </a:rPr>
              <a:t>Cleveland W &amp; McGill R (1985), ‘Graphical Perception and Graphical Methods for Analysing Scientific Data’, </a:t>
            </a:r>
            <a:r>
              <a:rPr lang="en-GB" sz="1600" i="1" dirty="0" smtClean="0">
                <a:hlinkClick r:id="rId2"/>
              </a:rPr>
              <a:t>Science </a:t>
            </a:r>
            <a:r>
              <a:rPr lang="en-GB" sz="1600" dirty="0" smtClean="0">
                <a:hlinkClick r:id="rId2"/>
              </a:rPr>
              <a:t>(229) 4716: 828-833 </a:t>
            </a:r>
            <a:endParaRPr lang="en-GB" sz="1600" dirty="0" smtClean="0"/>
          </a:p>
        </p:txBody>
      </p:sp>
      <p:pic>
        <p:nvPicPr>
          <p:cNvPr id="143364" name="Picture 4" descr="http://www.passionned.com/ranking-of-encoders-by-effectiveness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1700808"/>
            <a:ext cx="4732709" cy="3563452"/>
          </a:xfrm>
          <a:prstGeom prst="rect">
            <a:avLst/>
          </a:prstGeom>
          <a:noFill/>
        </p:spPr>
      </p:pic>
      <p:pic>
        <p:nvPicPr>
          <p:cNvPr id="143366" name="Picture 6" descr="http://www.passionned.com/data-visualization-legend-by-ranking-effectiveness.png">
            <a:hlinkClick r:id="rId3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1700808"/>
            <a:ext cx="1944216" cy="35535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4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Course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Morning</a:t>
            </a:r>
          </a:p>
          <a:p>
            <a:pPr lvl="1"/>
            <a:r>
              <a:rPr lang="en-GB" dirty="0" smtClean="0"/>
              <a:t>Principles and concepts of data visualisation</a:t>
            </a:r>
          </a:p>
          <a:p>
            <a:pPr lvl="1"/>
            <a:r>
              <a:rPr lang="en-GB" dirty="0" smtClean="0"/>
              <a:t>Data management</a:t>
            </a:r>
          </a:p>
          <a:p>
            <a:pPr lvl="1"/>
            <a:r>
              <a:rPr lang="en-GB" dirty="0" smtClean="0"/>
              <a:t>Longer-term suggestions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Afternoon</a:t>
            </a:r>
          </a:p>
          <a:p>
            <a:pPr lvl="1"/>
            <a:r>
              <a:rPr lang="en-GB" dirty="0" smtClean="0"/>
              <a:t>Some data management &amp; visualisation recipes and ‘hacks’</a:t>
            </a:r>
          </a:p>
          <a:p>
            <a:pPr lvl="1"/>
            <a:r>
              <a:rPr lang="en-GB" dirty="0" smtClean="0"/>
              <a:t>Group exercises </a:t>
            </a:r>
          </a:p>
          <a:p>
            <a:pPr lvl="1"/>
            <a:r>
              <a:rPr lang="en-GB" dirty="0" smtClean="0"/>
              <a:t>Presentations</a:t>
            </a:r>
          </a:p>
          <a:p>
            <a:pPr lvl="1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-29127" y="5927399"/>
            <a:ext cx="1152128" cy="922946"/>
            <a:chOff x="1547664" y="1556792"/>
            <a:chExt cx="5616624" cy="4620509"/>
          </a:xfrm>
        </p:grpSpPr>
        <p:sp>
          <p:nvSpPr>
            <p:cNvPr id="7" name="Isosceles Triangle 6"/>
            <p:cNvSpPr/>
            <p:nvPr/>
          </p:nvSpPr>
          <p:spPr>
            <a:xfrm>
              <a:off x="1547664" y="1628800"/>
              <a:ext cx="2880320" cy="208823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3059832" y="3717032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4427984" y="1628800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9993" y="1556792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63690" y="1556792"/>
              <a:ext cx="2577495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/>
                <a:t>S</a:t>
              </a:r>
              <a:endParaRPr lang="en-GB" sz="25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3853" y="3789044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Are your visualisations...</a:t>
            </a:r>
            <a:br>
              <a:rPr lang="en-GB" dirty="0" smtClean="0"/>
            </a:br>
            <a:r>
              <a:rPr lang="en-GB" dirty="0" smtClean="0"/>
              <a:t>Sensible?</a:t>
            </a:r>
            <a:endParaRPr lang="en-GB" dirty="0"/>
          </a:p>
        </p:txBody>
      </p:sp>
      <p:graphicFrame>
        <p:nvGraphicFramePr>
          <p:cNvPr id="17" name="Chart 16"/>
          <p:cNvGraphicFramePr/>
          <p:nvPr/>
        </p:nvGraphicFramePr>
        <p:xfrm>
          <a:off x="1619672" y="2060848"/>
          <a:ext cx="619268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8367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0" y="5965019"/>
            <a:ext cx="1152128" cy="922946"/>
            <a:chOff x="1547664" y="1556792"/>
            <a:chExt cx="5616624" cy="4620509"/>
          </a:xfrm>
        </p:grpSpPr>
        <p:sp>
          <p:nvSpPr>
            <p:cNvPr id="7" name="Isosceles Triangle 6"/>
            <p:cNvSpPr/>
            <p:nvPr/>
          </p:nvSpPr>
          <p:spPr>
            <a:xfrm>
              <a:off x="1547664" y="1628800"/>
              <a:ext cx="2880320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3059832" y="3717032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4427984" y="1628800"/>
              <a:ext cx="2736304" cy="208823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9993" y="1556792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/>
                <a:t>A</a:t>
              </a:r>
              <a:endParaRPr lang="en-GB" sz="25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63690" y="1556792"/>
              <a:ext cx="2577495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endParaRPr lang="en-GB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3853" y="3789044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 smtClean="0">
                <a:latin typeface="+mj-lt"/>
                <a:ea typeface="+mj-ea"/>
                <a:cs typeface="+mj-cs"/>
              </a:rPr>
              <a:t>Visualisations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 smtClean="0">
                <a:latin typeface="+mj-lt"/>
                <a:ea typeface="+mj-ea"/>
                <a:cs typeface="+mj-cs"/>
              </a:rPr>
              <a:t>and colour</a:t>
            </a:r>
            <a:endParaRPr kumimoji="0" lang="en-GB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Picture 2" descr="http://i2.wp.com/dustn.tv/wp-content/uploads/2012/07/color-communication-guide.png?resize=610%2C1074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772816"/>
            <a:ext cx="2415683" cy="4253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07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-7904" y="5959793"/>
            <a:ext cx="1152128" cy="922946"/>
            <a:chOff x="1547664" y="1556792"/>
            <a:chExt cx="5616624" cy="4620509"/>
          </a:xfrm>
        </p:grpSpPr>
        <p:sp>
          <p:nvSpPr>
            <p:cNvPr id="7" name="Isosceles Triangle 6"/>
            <p:cNvSpPr/>
            <p:nvPr/>
          </p:nvSpPr>
          <p:spPr>
            <a:xfrm>
              <a:off x="1547664" y="1628800"/>
              <a:ext cx="2880320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3059832" y="3717032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4427984" y="1628800"/>
              <a:ext cx="2736304" cy="208823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9993" y="1556792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/>
                <a:t>A</a:t>
              </a:r>
              <a:endParaRPr lang="en-GB" sz="25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63690" y="1556792"/>
              <a:ext cx="2577495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endParaRPr lang="en-GB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3853" y="3789044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rgbClr val="002060"/>
                </a:solidFill>
              </a:rPr>
              <a:t>Why is </a:t>
            </a:r>
            <a:r>
              <a:rPr lang="en-GB" b="1" dirty="0" err="1" smtClean="0">
                <a:solidFill>
                  <a:srgbClr val="002060"/>
                </a:solidFill>
              </a:rPr>
              <a:t>Facebook</a:t>
            </a:r>
            <a:r>
              <a:rPr lang="en-GB" b="1" dirty="0" smtClean="0">
                <a:solidFill>
                  <a:srgbClr val="002060"/>
                </a:solidFill>
              </a:rPr>
              <a:t> blue?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Colour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accessibility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01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18021" y="5935054"/>
            <a:ext cx="1152128" cy="922946"/>
            <a:chOff x="1547664" y="1556792"/>
            <a:chExt cx="5616624" cy="4620509"/>
          </a:xfrm>
        </p:grpSpPr>
        <p:sp>
          <p:nvSpPr>
            <p:cNvPr id="7" name="Isosceles Triangle 6"/>
            <p:cNvSpPr/>
            <p:nvPr/>
          </p:nvSpPr>
          <p:spPr>
            <a:xfrm>
              <a:off x="1547664" y="1628800"/>
              <a:ext cx="2880320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3059832" y="3717032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4427984" y="1628800"/>
              <a:ext cx="2736304" cy="208823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9993" y="1556792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/>
                <a:t>A</a:t>
              </a:r>
              <a:endParaRPr lang="en-GB" sz="25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63690" y="1556792"/>
              <a:ext cx="2577495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endParaRPr lang="en-GB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03853" y="3789044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Colour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appropriateness</a:t>
            </a:r>
            <a:r>
              <a:rPr kumimoji="0" lang="en-GB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variables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39752" y="2564904"/>
            <a:ext cx="720080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059832" y="2564904"/>
            <a:ext cx="720080" cy="108012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779912" y="2564904"/>
            <a:ext cx="720080" cy="108012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499992" y="2564904"/>
            <a:ext cx="720080" cy="10801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220072" y="2564904"/>
            <a:ext cx="720080" cy="10801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940152" y="2564904"/>
            <a:ext cx="720080" cy="10801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2339752" y="4077072"/>
            <a:ext cx="720080" cy="1080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3059832" y="4077072"/>
            <a:ext cx="720080" cy="1080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3779912" y="4077072"/>
            <a:ext cx="720080" cy="10801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4499992" y="4077072"/>
            <a:ext cx="720080" cy="10801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5220072" y="4077072"/>
            <a:ext cx="720080" cy="108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5940152" y="4077072"/>
            <a:ext cx="720080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4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V="1">
            <a:off x="4644008" y="1484784"/>
            <a:ext cx="0" cy="367240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Circles and Squares: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 err="1" smtClean="0"/>
              <a:t>faultline</a:t>
            </a:r>
            <a:r>
              <a:rPr lang="en-GB" dirty="0" smtClean="0"/>
              <a:t>?</a:t>
            </a:r>
            <a:endParaRPr lang="en-GB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1115616" y="2492896"/>
          <a:ext cx="2098576" cy="1679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44"/>
                <a:gridCol w="524644"/>
                <a:gridCol w="524644"/>
                <a:gridCol w="524644"/>
              </a:tblGrid>
              <a:tr h="41976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976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1976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1976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Group 13"/>
          <p:cNvGrpSpPr/>
          <p:nvPr/>
        </p:nvGrpSpPr>
        <p:grpSpPr>
          <a:xfrm>
            <a:off x="3707904" y="5229200"/>
            <a:ext cx="1800200" cy="1362508"/>
            <a:chOff x="1547664" y="1556792"/>
            <a:chExt cx="5616624" cy="4646131"/>
          </a:xfrm>
        </p:grpSpPr>
        <p:sp>
          <p:nvSpPr>
            <p:cNvPr id="5" name="Isosceles Triangle 4"/>
            <p:cNvSpPr/>
            <p:nvPr/>
          </p:nvSpPr>
          <p:spPr>
            <a:xfrm>
              <a:off x="1547664" y="1628801"/>
              <a:ext cx="2880318" cy="208823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3059832" y="3717032"/>
              <a:ext cx="2736304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4427984" y="1628800"/>
              <a:ext cx="2736304" cy="208823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99992" y="1556792"/>
              <a:ext cx="2649504" cy="2413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4000" dirty="0" smtClean="0"/>
                <a:t>A</a:t>
              </a:r>
              <a:endParaRPr lang="en-GB" sz="40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63690" y="1556792"/>
              <a:ext cx="2577494" cy="2413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4000" dirty="0" smtClean="0"/>
                <a:t>S</a:t>
              </a:r>
              <a:endParaRPr lang="en-GB" sz="40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3854" y="3789043"/>
              <a:ext cx="2649504" cy="2413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GB" sz="4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6228184" y="3068960"/>
            <a:ext cx="528059" cy="55206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7164288" y="2420888"/>
            <a:ext cx="384043" cy="38404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7020272" y="3861048"/>
            <a:ext cx="504056" cy="5760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>
            <a:stCxn id="13" idx="5"/>
            <a:endCxn id="15" idx="1"/>
          </p:cNvCxnSpPr>
          <p:nvPr/>
        </p:nvCxnSpPr>
        <p:spPr>
          <a:xfrm>
            <a:off x="6678910" y="3540174"/>
            <a:ext cx="415179" cy="405237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3"/>
            <a:endCxn id="13" idx="7"/>
          </p:cNvCxnSpPr>
          <p:nvPr/>
        </p:nvCxnSpPr>
        <p:spPr>
          <a:xfrm flipH="1">
            <a:off x="6678910" y="2748689"/>
            <a:ext cx="541620" cy="401118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Visualisation is…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…the development and consistent application of rules for mapping between data and graphics.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(equivalently) .</a:t>
            </a:r>
            <a:r>
              <a:rPr lang="en-GB" dirty="0"/>
              <a:t>.. using quantitative (statistical) data as </a:t>
            </a:r>
            <a:r>
              <a:rPr lang="en-GB" i="1" dirty="0"/>
              <a:t>instructions</a:t>
            </a:r>
            <a:r>
              <a:rPr lang="en-GB" dirty="0"/>
              <a:t> for the production of </a:t>
            </a:r>
            <a:r>
              <a:rPr lang="en-GB" dirty="0" smtClean="0"/>
              <a:t>images.</a:t>
            </a:r>
            <a:endParaRPr lang="en-GB" dirty="0"/>
          </a:p>
          <a:p>
            <a:endParaRPr lang="en-GB" sz="2400" dirty="0" smtClean="0"/>
          </a:p>
          <a:p>
            <a:r>
              <a:rPr lang="en-GB" sz="2400" dirty="0" smtClean="0"/>
              <a:t>A </a:t>
            </a:r>
            <a:r>
              <a:rPr lang="en-GB" sz="2400" i="1" dirty="0" smtClean="0"/>
              <a:t>necessary</a:t>
            </a:r>
            <a:r>
              <a:rPr lang="en-GB" sz="2400" dirty="0" smtClean="0"/>
              <a:t> condition for something to be a data visualisation; but not a </a:t>
            </a:r>
            <a:r>
              <a:rPr lang="en-GB" sz="2400" i="1" dirty="0" smtClean="0"/>
              <a:t>sufficient</a:t>
            </a:r>
            <a:r>
              <a:rPr lang="en-GB" sz="2400" dirty="0" smtClean="0"/>
              <a:t> condition for something to be a good data visualisation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7833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Visualisation is...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GB" dirty="0" smtClean="0"/>
              <a:t>... using quantitative (statistical) data as </a:t>
            </a:r>
            <a:r>
              <a:rPr lang="en-GB" i="1" dirty="0" smtClean="0"/>
              <a:t>instructions</a:t>
            </a:r>
            <a:r>
              <a:rPr lang="en-GB" dirty="0" smtClean="0"/>
              <a:t> for the production of images.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/>
              <a:t>QUESTIONS</a:t>
            </a:r>
          </a:p>
          <a:p>
            <a:r>
              <a:rPr lang="en-GB" dirty="0" smtClean="0"/>
              <a:t>What data?</a:t>
            </a:r>
          </a:p>
          <a:p>
            <a:r>
              <a:rPr lang="en-GB" dirty="0" smtClean="0"/>
              <a:t>How are the data converted into instructions?</a:t>
            </a:r>
          </a:p>
          <a:p>
            <a:r>
              <a:rPr lang="en-GB" dirty="0" smtClean="0"/>
              <a:t>Who/what is being instructed?</a:t>
            </a:r>
          </a:p>
          <a:p>
            <a:r>
              <a:rPr lang="en-GB" dirty="0" smtClean="0"/>
              <a:t>What image?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3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 an example...</a:t>
            </a:r>
            <a:endParaRPr lang="en-GB" dirty="0"/>
          </a:p>
        </p:txBody>
      </p:sp>
      <p:pic>
        <p:nvPicPr>
          <p:cNvPr id="84994" name="Picture 2" descr="An external file that holds a picture, illustration, etc.&#10;Object name is bjpg54-899S1.jpg"/>
          <p:cNvPicPr>
            <a:picLocks noChangeAspect="1" noChangeArrowheads="1"/>
          </p:cNvPicPr>
          <p:nvPr/>
        </p:nvPicPr>
        <p:blipFill>
          <a:blip r:embed="rId2" cstate="print"/>
          <a:srcRect b="33665"/>
          <a:stretch>
            <a:fillRect/>
          </a:stretch>
        </p:blipFill>
        <p:spPr bwMode="auto">
          <a:xfrm>
            <a:off x="4283968" y="1844824"/>
            <a:ext cx="4600575" cy="417646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95536" y="2564904"/>
            <a:ext cx="36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 smtClean="0"/>
              <a:t>How many </a:t>
            </a:r>
            <a:r>
              <a:rPr lang="en-GB" sz="2000" i="1" dirty="0" smtClean="0"/>
              <a:t>dimensions </a:t>
            </a:r>
            <a:r>
              <a:rPr lang="en-GB" sz="2000" dirty="0" smtClean="0"/>
              <a:t>does this visualisation have</a:t>
            </a:r>
            <a:r>
              <a:rPr lang="en-GB" sz="2000" i="1" dirty="0" smtClean="0"/>
              <a:t>?</a:t>
            </a:r>
            <a:endParaRPr lang="en-GB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37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 smtClean="0"/>
              <a:t>How are data being converted into instructions here?</a:t>
            </a:r>
          </a:p>
        </p:txBody>
      </p:sp>
    </p:spTree>
    <p:extLst>
      <p:ext uri="{BB962C8B-B14F-4D97-AF65-F5344CB8AC3E}">
        <p14:creationId xmlns:p14="http://schemas.microsoft.com/office/powerpoint/2010/main" val="15628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 an example...</a:t>
            </a:r>
            <a:endParaRPr lang="en-GB" dirty="0"/>
          </a:p>
        </p:txBody>
      </p:sp>
      <p:pic>
        <p:nvPicPr>
          <p:cNvPr id="84994" name="Picture 2" descr="An external file that holds a picture, illustration, etc.&#10;Object name is bjpg54-899S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b="33665"/>
          <a:stretch>
            <a:fillRect/>
          </a:stretch>
        </p:blipFill>
        <p:spPr bwMode="auto">
          <a:xfrm>
            <a:off x="4283968" y="1844824"/>
            <a:ext cx="4600575" cy="417646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95536" y="2564904"/>
            <a:ext cx="37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 smtClean="0"/>
              <a:t>How many </a:t>
            </a:r>
            <a:r>
              <a:rPr lang="en-GB" sz="2000" i="1" dirty="0" smtClean="0"/>
              <a:t>dimensions </a:t>
            </a:r>
            <a:r>
              <a:rPr lang="en-GB" sz="2000" dirty="0" smtClean="0"/>
              <a:t>does this visualisation have</a:t>
            </a:r>
            <a:r>
              <a:rPr lang="en-GB" sz="2000" i="1" dirty="0" smtClean="0"/>
              <a:t>?</a:t>
            </a:r>
            <a:endParaRPr lang="en-GB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37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 smtClean="0"/>
              <a:t>How are data being converted into instructions here?</a:t>
            </a:r>
          </a:p>
        </p:txBody>
      </p:sp>
      <p:pic>
        <p:nvPicPr>
          <p:cNvPr id="288770" name="Picture 2" descr="An external file that holds a picture, illustration, etc.&#10;Object name is bjpg54-899S1.jpg"/>
          <p:cNvPicPr>
            <a:picLocks noChangeAspect="1" noChangeArrowheads="1"/>
          </p:cNvPicPr>
          <p:nvPr/>
        </p:nvPicPr>
        <p:blipFill>
          <a:blip r:embed="rId3" cstate="print"/>
          <a:srcRect t="65797"/>
          <a:stretch>
            <a:fillRect/>
          </a:stretch>
        </p:blipFill>
        <p:spPr bwMode="auto">
          <a:xfrm>
            <a:off x="395536" y="4293096"/>
            <a:ext cx="3692075" cy="1728192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23528" y="6093296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 smtClean="0"/>
              <a:t>Shaw M &amp; Dorling D (2004) “Who cares in England and Wales? The Positive Care Law: cross-sectional study” </a:t>
            </a:r>
            <a:r>
              <a:rPr lang="en-GB" i="1" dirty="0" smtClean="0"/>
              <a:t>British Journal of General Practice, </a:t>
            </a:r>
            <a:r>
              <a:rPr lang="en-GB" dirty="0" smtClean="0"/>
              <a:t>54 (509): 899-903</a:t>
            </a:r>
          </a:p>
        </p:txBody>
      </p:sp>
    </p:spTree>
    <p:extLst>
      <p:ext uri="{BB962C8B-B14F-4D97-AF65-F5344CB8AC3E}">
        <p14:creationId xmlns:p14="http://schemas.microsoft.com/office/powerpoint/2010/main" val="24762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Visualisation as Box Wiring</a:t>
            </a:r>
            <a:endParaRPr lang="en-GB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907704" y="3140968"/>
          <a:ext cx="54076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802130"/>
                <a:gridCol w="1687195"/>
                <a:gridCol w="1918335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MS Mincho"/>
                          <a:cs typeface="Times New Roman"/>
                        </a:rPr>
                        <a:t>Data Variable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 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MS Mincho"/>
                          <a:cs typeface="Times New Roman"/>
                        </a:rPr>
                        <a:t>Graphical Aesthetic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% of population providing free care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Position along horizontal axis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% of population with health needs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Position along vertical axis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Areal unit population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Size of bubble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Geographical location (North or south)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mbria"/>
                          <a:ea typeface="MS Mincho"/>
                          <a:cs typeface="Times New Roman"/>
                        </a:rPr>
                        <a:t>Colour</a:t>
                      </a:r>
                      <a:r>
                        <a:rPr lang="en-US" sz="1200" dirty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 of bubble</a:t>
                      </a:r>
                      <a:endParaRPr lang="en-GB" sz="12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3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Statistical Inference </a:t>
            </a:r>
            <a:br>
              <a:rPr lang="en-GB" dirty="0" smtClean="0"/>
            </a:br>
            <a:r>
              <a:rPr lang="en-GB" dirty="0" smtClean="0"/>
              <a:t>and</a:t>
            </a:r>
            <a:br>
              <a:rPr lang="en-GB" dirty="0" smtClean="0"/>
            </a:br>
            <a:r>
              <a:rPr lang="en-GB" dirty="0" smtClean="0"/>
              <a:t> Data Visualisation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600200"/>
            <a:ext cx="6923112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Complementary Roles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Statistical Inference </a:t>
            </a:r>
            <a:r>
              <a:rPr lang="en-GB" b="1" dirty="0" smtClean="0">
                <a:solidFill>
                  <a:srgbClr val="FF0000"/>
                </a:solidFill>
                <a:latin typeface="Vivaldi" pitchFamily="66" charset="0"/>
              </a:rPr>
              <a:t>lowers the hurdle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Data Visualisation </a:t>
            </a:r>
            <a:r>
              <a:rPr lang="en-GB" b="1" dirty="0" smtClean="0">
                <a:solidFill>
                  <a:srgbClr val="0070C0"/>
                </a:solidFill>
                <a:latin typeface="Vivaldi" pitchFamily="66" charset="0"/>
              </a:rPr>
              <a:t>lets people jump higher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4" name="Down Arrow 3"/>
          <p:cNvSpPr/>
          <p:nvPr/>
        </p:nvSpPr>
        <p:spPr>
          <a:xfrm>
            <a:off x="683568" y="1484784"/>
            <a:ext cx="432048" cy="108012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own Arrow 4"/>
          <p:cNvSpPr/>
          <p:nvPr/>
        </p:nvSpPr>
        <p:spPr>
          <a:xfrm rot="10800000">
            <a:off x="1115616" y="4653136"/>
            <a:ext cx="432048" cy="1080120"/>
          </a:xfrm>
          <a:prstGeom prst="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own Arrow 5"/>
          <p:cNvSpPr/>
          <p:nvPr/>
        </p:nvSpPr>
        <p:spPr>
          <a:xfrm>
            <a:off x="683568" y="3140968"/>
            <a:ext cx="432048" cy="1080120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 rot="10800000">
            <a:off x="1187624" y="1484784"/>
            <a:ext cx="432048" cy="1080120"/>
          </a:xfrm>
          <a:prstGeom prst="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6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Visualisation as Box Wiring</a:t>
            </a:r>
            <a:endParaRPr lang="en-GB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907704" y="3140968"/>
          <a:ext cx="54076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802130"/>
                <a:gridCol w="1687195"/>
                <a:gridCol w="1918335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MS Mincho"/>
                          <a:cs typeface="Times New Roman"/>
                        </a:rPr>
                        <a:t>Data Variable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 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MS Mincho"/>
                          <a:cs typeface="Times New Roman"/>
                        </a:rPr>
                        <a:t>Graphical Aesthetic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% of population providing free care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Position along horizontal axis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% of population with health needs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Position along vertical axis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Areal unit population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Size of bubble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Geographical location (North or south)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mbria"/>
                          <a:ea typeface="MS Mincho"/>
                          <a:cs typeface="Times New Roman"/>
                        </a:rPr>
                        <a:t>Colour</a:t>
                      </a:r>
                      <a:r>
                        <a:rPr lang="en-US" sz="1200" dirty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 of bubble</a:t>
                      </a:r>
                      <a:endParaRPr lang="en-GB" sz="12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3735773" y="3501131"/>
            <a:ext cx="1676400" cy="3429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733800" y="3543300"/>
            <a:ext cx="1676400" cy="3429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33800" y="4149080"/>
            <a:ext cx="1676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33800" y="4437112"/>
            <a:ext cx="1676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8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Double-Encoding for Emphasis</a:t>
            </a:r>
            <a:endParaRPr lang="en-GB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061218"/>
              </p:ext>
            </p:extLst>
          </p:nvPr>
        </p:nvGraphicFramePr>
        <p:xfrm>
          <a:off x="1907704" y="3140968"/>
          <a:ext cx="54076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802130"/>
                <a:gridCol w="1687195"/>
                <a:gridCol w="1918335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MS Mincho"/>
                          <a:cs typeface="Times New Roman"/>
                        </a:rPr>
                        <a:t>Data Variable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 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mbria"/>
                          <a:ea typeface="MS Mincho"/>
                          <a:cs typeface="Times New Roman"/>
                        </a:rPr>
                        <a:t>Graphical Aesthetic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% of population providing free care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Position along horizontal axis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% of population with health needs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Position along vertical axis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Areal unit population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Size of bubble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mbria"/>
                          <a:ea typeface="MS Mincho"/>
                          <a:cs typeface="Times New Roman"/>
                        </a:rPr>
                        <a:t>Geographical location (North or south)</a:t>
                      </a:r>
                      <a:endParaRPr lang="en-GB" sz="1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Cambria"/>
                          <a:ea typeface="MS Mincho"/>
                          <a:cs typeface="Times New Roman"/>
                        </a:rPr>
                        <a:t>Colour</a:t>
                      </a:r>
                      <a:r>
                        <a:rPr lang="en-US" sz="1200" dirty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 of bubble</a:t>
                      </a:r>
                      <a:endParaRPr lang="en-GB" sz="12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3735773" y="3501131"/>
            <a:ext cx="1676400" cy="3429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733800" y="3543300"/>
            <a:ext cx="1676400" cy="3429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33800" y="4149080"/>
            <a:ext cx="1676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35773" y="4149080"/>
            <a:ext cx="1674427" cy="28803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1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Graphical Theory: Imagine the graphic is made up of layers; each doing functionally different things:</a:t>
            </a:r>
          </a:p>
          <a:p>
            <a:pPr lvl="1"/>
            <a:r>
              <a:rPr lang="en-GB" dirty="0" smtClean="0"/>
              <a:t>The Guide Layer: Defines and details the canvas</a:t>
            </a:r>
          </a:p>
          <a:p>
            <a:pPr lvl="1"/>
            <a:r>
              <a:rPr lang="en-GB" dirty="0" smtClean="0"/>
              <a:t>The Data Layer: Where and how the data are mapped onto the canvas</a:t>
            </a:r>
          </a:p>
          <a:p>
            <a:pPr lvl="1"/>
            <a:r>
              <a:rPr lang="en-GB" dirty="0" smtClean="0"/>
              <a:t>The Annotation Layer: Additional design features added afterwards</a:t>
            </a:r>
          </a:p>
          <a:p>
            <a:r>
              <a:rPr lang="en-GB" dirty="0" smtClean="0"/>
              <a:t>The following shows how the same data can be graphed in lots of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352200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Guide Layer: Excel Default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977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Guide Layer: Major Gridlines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25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Guide Layer: </a:t>
            </a:r>
            <a:br>
              <a:rPr lang="en-GB" dirty="0" smtClean="0"/>
            </a:br>
            <a:r>
              <a:rPr lang="en-GB" dirty="0" smtClean="0"/>
              <a:t>Major and Minor Gridlines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627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Guide Layer: </a:t>
            </a:r>
            <a:br>
              <a:rPr lang="en-GB" dirty="0" smtClean="0"/>
            </a:br>
            <a:r>
              <a:rPr lang="en-GB" dirty="0" smtClean="0"/>
              <a:t>Major and Minor Gridlines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85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Guide Layer: </a:t>
            </a:r>
            <a:br>
              <a:rPr lang="en-GB" dirty="0" smtClean="0"/>
            </a:br>
            <a:r>
              <a:rPr lang="en-GB" dirty="0" smtClean="0"/>
              <a:t>Gridlines Removed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580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Guide Layer: </a:t>
            </a:r>
            <a:br>
              <a:rPr lang="en-GB" dirty="0" smtClean="0"/>
            </a:br>
            <a:r>
              <a:rPr lang="en-GB" dirty="0" smtClean="0"/>
              <a:t>Unit interval </a:t>
            </a:r>
            <a:r>
              <a:rPr lang="en-GB" dirty="0" err="1" smtClean="0"/>
              <a:t>tickmarks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31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Guide Layer: 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1:1 Ratio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555776" y="1916831"/>
          <a:ext cx="3960000" cy="3815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689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Excel?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 smtClean="0"/>
              <a:t>Employability</a:t>
            </a:r>
            <a:r>
              <a:rPr lang="en-GB" dirty="0" smtClean="0"/>
              <a:t>: Not just a social science skill, but an office skill.</a:t>
            </a:r>
          </a:p>
          <a:p>
            <a:r>
              <a:rPr lang="en-GB" b="1" dirty="0" smtClean="0"/>
              <a:t>Compatibility</a:t>
            </a:r>
            <a:r>
              <a:rPr lang="en-GB" dirty="0" smtClean="0"/>
              <a:t>: Can work with data in a wide range of formats; very widely used.</a:t>
            </a:r>
          </a:p>
          <a:p>
            <a:r>
              <a:rPr lang="en-GB" b="1" dirty="0" smtClean="0"/>
              <a:t>Flexibility</a:t>
            </a:r>
            <a:r>
              <a:rPr lang="en-GB" dirty="0" smtClean="0"/>
              <a:t>: Excel can be used to do much more than it was designed to do! (Not always a good thing…)</a:t>
            </a:r>
          </a:p>
          <a:p>
            <a:r>
              <a:rPr lang="en-GB" b="1" dirty="0" smtClean="0"/>
              <a:t>Intuitiveness</a:t>
            </a:r>
            <a:r>
              <a:rPr lang="en-GB" dirty="0" smtClean="0"/>
              <a:t>: cells update and respond to instructions instantly.</a:t>
            </a:r>
          </a:p>
          <a:p>
            <a:r>
              <a:rPr lang="en-GB" b="1" dirty="0" smtClean="0"/>
              <a:t>Graphical</a:t>
            </a:r>
            <a:r>
              <a:rPr lang="en-GB" dirty="0" smtClean="0"/>
              <a:t>: Good options for formatting data in visually pleasing ways; good graphics capabilities.</a:t>
            </a:r>
          </a:p>
          <a:p>
            <a:r>
              <a:rPr lang="en-GB" b="1" dirty="0" smtClean="0"/>
              <a:t>Formula-based</a:t>
            </a:r>
            <a:r>
              <a:rPr lang="en-GB" dirty="0" smtClean="0"/>
              <a:t>: operations can be automated; a friendly way to start learning to code.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28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Support Layer: Excel Default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29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Geom</a:t>
            </a:r>
            <a:r>
              <a:rPr lang="en-GB" dirty="0" smtClean="0"/>
              <a:t>: Points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819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Geom</a:t>
            </a:r>
            <a:r>
              <a:rPr lang="en-GB" dirty="0" smtClean="0"/>
              <a:t>: Lines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65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Geom</a:t>
            </a:r>
            <a:r>
              <a:rPr lang="en-GB" dirty="0" smtClean="0"/>
              <a:t>: Bars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69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Geom</a:t>
            </a:r>
            <a:r>
              <a:rPr lang="en-GB" dirty="0" smtClean="0"/>
              <a:t>: Area </a:t>
            </a:r>
            <a:endParaRPr lang="en-GB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7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Annotation Layer</a:t>
            </a:r>
            <a:endParaRPr lang="en-GB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2195736" y="1772816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859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Annotation Layer</a:t>
            </a:r>
            <a:endParaRPr lang="en-GB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2195736" y="1988840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760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Annotation Layer</a:t>
            </a:r>
            <a:endParaRPr lang="en-GB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2195736" y="1988840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39752" y="5589240"/>
            <a:ext cx="4752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900" b="1" dirty="0" smtClean="0"/>
              <a:t>Fig XXX</a:t>
            </a:r>
            <a:r>
              <a:rPr lang="en-GB" sz="900" dirty="0" smtClean="0"/>
              <a:t>: A plot of y against x. Y represents... X represents... Note the ...</a:t>
            </a:r>
            <a:r>
              <a:rPr lang="en-GB" sz="900" dirty="0" err="1" smtClean="0"/>
              <a:t>Sed</a:t>
            </a:r>
            <a:r>
              <a:rPr lang="en-GB" sz="900" dirty="0" smtClean="0"/>
              <a:t> </a:t>
            </a:r>
            <a:r>
              <a:rPr lang="en-GB" sz="900" dirty="0" err="1" smtClean="0"/>
              <a:t>consequat</a:t>
            </a:r>
            <a:r>
              <a:rPr lang="en-GB" sz="900" dirty="0" smtClean="0"/>
              <a:t> </a:t>
            </a:r>
            <a:r>
              <a:rPr lang="en-GB" sz="900" dirty="0" err="1" smtClean="0"/>
              <a:t>dolor</a:t>
            </a:r>
            <a:r>
              <a:rPr lang="en-GB" sz="900" dirty="0" smtClean="0"/>
              <a:t> a </a:t>
            </a:r>
            <a:r>
              <a:rPr lang="en-GB" sz="900" dirty="0" err="1" smtClean="0"/>
              <a:t>purus</a:t>
            </a:r>
            <a:r>
              <a:rPr lang="en-GB" sz="900" dirty="0" smtClean="0"/>
              <a:t> </a:t>
            </a:r>
            <a:r>
              <a:rPr lang="en-GB" sz="900" dirty="0" err="1" smtClean="0"/>
              <a:t>molestie</a:t>
            </a:r>
            <a:r>
              <a:rPr lang="en-GB" sz="900" dirty="0" smtClean="0"/>
              <a:t> </a:t>
            </a:r>
            <a:r>
              <a:rPr lang="en-GB" sz="900" dirty="0" err="1" smtClean="0"/>
              <a:t>aliquet</a:t>
            </a:r>
            <a:r>
              <a:rPr lang="en-GB" sz="900" dirty="0" smtClean="0"/>
              <a:t>. Maecenas </a:t>
            </a:r>
            <a:r>
              <a:rPr lang="en-GB" sz="900" dirty="0" err="1" smtClean="0"/>
              <a:t>dignissim</a:t>
            </a:r>
            <a:r>
              <a:rPr lang="en-GB" sz="900" dirty="0" smtClean="0"/>
              <a:t>, </a:t>
            </a:r>
            <a:r>
              <a:rPr lang="en-GB" sz="900" dirty="0" err="1" smtClean="0"/>
              <a:t>urna</a:t>
            </a:r>
            <a:r>
              <a:rPr lang="en-GB" sz="900" dirty="0" smtClean="0"/>
              <a:t> </a:t>
            </a:r>
            <a:r>
              <a:rPr lang="en-GB" sz="900" dirty="0" err="1" smtClean="0"/>
              <a:t>nec</a:t>
            </a:r>
            <a:r>
              <a:rPr lang="en-GB" sz="900" dirty="0" smtClean="0"/>
              <a:t> </a:t>
            </a:r>
            <a:r>
              <a:rPr lang="en-GB" sz="900" dirty="0" err="1" smtClean="0"/>
              <a:t>condimentum</a:t>
            </a:r>
            <a:r>
              <a:rPr lang="en-GB" sz="900" dirty="0" smtClean="0"/>
              <a:t> </a:t>
            </a:r>
            <a:r>
              <a:rPr lang="en-GB" sz="900" dirty="0" err="1" smtClean="0"/>
              <a:t>egestas</a:t>
            </a:r>
            <a:r>
              <a:rPr lang="en-GB" sz="900" dirty="0" smtClean="0"/>
              <a:t>, </a:t>
            </a:r>
            <a:r>
              <a:rPr lang="en-GB" sz="900" dirty="0" err="1" smtClean="0"/>
              <a:t>lectus</a:t>
            </a:r>
            <a:r>
              <a:rPr lang="en-GB" sz="900" dirty="0" smtClean="0"/>
              <a:t> </a:t>
            </a:r>
            <a:r>
              <a:rPr lang="en-GB" sz="900" dirty="0" err="1" smtClean="0"/>
              <a:t>tellus</a:t>
            </a:r>
            <a:r>
              <a:rPr lang="en-GB" sz="900" dirty="0" smtClean="0"/>
              <a:t> </a:t>
            </a:r>
            <a:r>
              <a:rPr lang="en-GB" sz="900" dirty="0" err="1" smtClean="0"/>
              <a:t>interdum</a:t>
            </a:r>
            <a:r>
              <a:rPr lang="en-GB" sz="900" dirty="0" smtClean="0"/>
              <a:t> </a:t>
            </a:r>
            <a:r>
              <a:rPr lang="en-GB" sz="900" dirty="0" err="1" smtClean="0"/>
              <a:t>enim</a:t>
            </a:r>
            <a:r>
              <a:rPr lang="en-GB" sz="900" dirty="0" smtClean="0"/>
              <a:t>, </a:t>
            </a:r>
            <a:r>
              <a:rPr lang="en-GB" sz="900" dirty="0" err="1" smtClean="0"/>
              <a:t>vel</a:t>
            </a:r>
            <a:r>
              <a:rPr lang="en-GB" sz="900" dirty="0" smtClean="0"/>
              <a:t> </a:t>
            </a:r>
            <a:r>
              <a:rPr lang="en-GB" sz="900" dirty="0" err="1" smtClean="0"/>
              <a:t>viverra</a:t>
            </a:r>
            <a:r>
              <a:rPr lang="en-GB" sz="900" dirty="0" smtClean="0"/>
              <a:t> </a:t>
            </a:r>
            <a:r>
              <a:rPr lang="en-GB" sz="900" dirty="0" err="1" smtClean="0"/>
              <a:t>felis</a:t>
            </a:r>
            <a:r>
              <a:rPr lang="en-GB" sz="900" dirty="0" smtClean="0"/>
              <a:t> </a:t>
            </a:r>
            <a:r>
              <a:rPr lang="en-GB" sz="900" dirty="0" err="1" smtClean="0"/>
              <a:t>arcu</a:t>
            </a:r>
            <a:r>
              <a:rPr lang="en-GB" sz="900" dirty="0" smtClean="0"/>
              <a:t> </a:t>
            </a:r>
            <a:r>
              <a:rPr lang="en-GB" sz="900" dirty="0" err="1" smtClean="0"/>
              <a:t>eget</a:t>
            </a:r>
            <a:r>
              <a:rPr lang="en-GB" sz="900" dirty="0" smtClean="0"/>
              <a:t> </a:t>
            </a:r>
            <a:r>
              <a:rPr lang="en-GB" sz="900" dirty="0" err="1" smtClean="0"/>
              <a:t>odio</a:t>
            </a:r>
            <a:r>
              <a:rPr lang="en-GB" sz="900" dirty="0" smtClean="0"/>
              <a:t>. Nam </a:t>
            </a:r>
            <a:r>
              <a:rPr lang="en-GB" sz="900" dirty="0" err="1" smtClean="0"/>
              <a:t>placerat</a:t>
            </a:r>
            <a:r>
              <a:rPr lang="en-GB" sz="900" dirty="0" smtClean="0"/>
              <a:t> </a:t>
            </a:r>
            <a:r>
              <a:rPr lang="en-GB" sz="900" dirty="0" err="1" smtClean="0"/>
              <a:t>faucibus</a:t>
            </a:r>
            <a:r>
              <a:rPr lang="en-GB" sz="900" dirty="0" smtClean="0"/>
              <a:t> </a:t>
            </a:r>
            <a:r>
              <a:rPr lang="en-GB" sz="900" dirty="0" err="1" smtClean="0"/>
              <a:t>sem</a:t>
            </a:r>
            <a:r>
              <a:rPr lang="en-GB" sz="900" dirty="0" smtClean="0"/>
              <a:t> </a:t>
            </a:r>
            <a:r>
              <a:rPr lang="en-GB" sz="900" dirty="0" err="1" smtClean="0"/>
              <a:t>ut</a:t>
            </a:r>
            <a:r>
              <a:rPr lang="en-GB" sz="900" dirty="0" smtClean="0"/>
              <a:t> </a:t>
            </a:r>
            <a:r>
              <a:rPr lang="en-GB" sz="900" dirty="0" err="1" smtClean="0"/>
              <a:t>ornare</a:t>
            </a:r>
            <a:r>
              <a:rPr lang="en-GB" sz="900" dirty="0" smtClean="0"/>
              <a:t>. </a:t>
            </a:r>
            <a:r>
              <a:rPr lang="en-GB" sz="900" dirty="0" err="1" smtClean="0"/>
              <a:t>Etiam</a:t>
            </a:r>
            <a:r>
              <a:rPr lang="en-GB" sz="900" dirty="0" smtClean="0"/>
              <a:t> et </a:t>
            </a:r>
            <a:r>
              <a:rPr lang="en-GB" sz="900" dirty="0" err="1" smtClean="0"/>
              <a:t>nulla</a:t>
            </a:r>
            <a:r>
              <a:rPr lang="en-GB" sz="900" dirty="0" smtClean="0"/>
              <a:t> quam. </a:t>
            </a:r>
            <a:r>
              <a:rPr lang="en-GB" sz="900" dirty="0" err="1" smtClean="0"/>
              <a:t>Suspendisse</a:t>
            </a:r>
            <a:r>
              <a:rPr lang="en-GB" sz="900" dirty="0" smtClean="0"/>
              <a:t> </a:t>
            </a:r>
            <a:r>
              <a:rPr lang="en-GB" sz="900" dirty="0" err="1" smtClean="0"/>
              <a:t>dolor</a:t>
            </a:r>
            <a:r>
              <a:rPr lang="en-GB" sz="900" dirty="0" smtClean="0"/>
              <a:t> </a:t>
            </a:r>
            <a:r>
              <a:rPr lang="en-GB" sz="900" dirty="0" err="1" smtClean="0"/>
              <a:t>diam</a:t>
            </a:r>
            <a:r>
              <a:rPr lang="en-GB" sz="900" dirty="0" smtClean="0"/>
              <a:t>, </a:t>
            </a:r>
            <a:r>
              <a:rPr lang="en-GB" sz="900" dirty="0" err="1" smtClean="0"/>
              <a:t>feugiat</a:t>
            </a:r>
            <a:r>
              <a:rPr lang="en-GB" sz="900" dirty="0" smtClean="0"/>
              <a:t> sit </a:t>
            </a:r>
            <a:r>
              <a:rPr lang="en-GB" sz="900" dirty="0" err="1" smtClean="0"/>
              <a:t>amet</a:t>
            </a:r>
            <a:r>
              <a:rPr lang="en-GB" sz="900" dirty="0" smtClean="0"/>
              <a:t> </a:t>
            </a:r>
            <a:r>
              <a:rPr lang="en-GB" sz="900" dirty="0" err="1" smtClean="0"/>
              <a:t>erat</a:t>
            </a:r>
            <a:r>
              <a:rPr lang="en-GB" sz="900" dirty="0" smtClean="0"/>
              <a:t> </a:t>
            </a:r>
            <a:r>
              <a:rPr lang="en-GB" sz="900" dirty="0" err="1" smtClean="0"/>
              <a:t>sed</a:t>
            </a:r>
            <a:r>
              <a:rPr lang="en-GB" sz="900" dirty="0" smtClean="0"/>
              <a:t>, </a:t>
            </a:r>
            <a:r>
              <a:rPr lang="en-GB" sz="900" dirty="0" err="1" smtClean="0"/>
              <a:t>accumsan</a:t>
            </a:r>
            <a:r>
              <a:rPr lang="en-GB" sz="900" dirty="0" smtClean="0"/>
              <a:t> </a:t>
            </a:r>
            <a:r>
              <a:rPr lang="en-GB" sz="900" dirty="0" err="1" smtClean="0"/>
              <a:t>hendrerit</a:t>
            </a:r>
            <a:r>
              <a:rPr lang="en-GB" sz="900" dirty="0" smtClean="0"/>
              <a:t> </a:t>
            </a:r>
            <a:r>
              <a:rPr lang="en-GB" sz="900" dirty="0" err="1" smtClean="0"/>
              <a:t>erat</a:t>
            </a:r>
            <a:r>
              <a:rPr lang="en-GB" sz="900" dirty="0" smtClean="0"/>
              <a:t>. </a:t>
            </a:r>
            <a:r>
              <a:rPr lang="en-GB" sz="900" dirty="0" err="1" smtClean="0"/>
              <a:t>Aenean</a:t>
            </a:r>
            <a:r>
              <a:rPr lang="en-GB" sz="900" dirty="0" smtClean="0"/>
              <a:t> dictum </a:t>
            </a:r>
            <a:r>
              <a:rPr lang="en-GB" sz="900" dirty="0" err="1" smtClean="0"/>
              <a:t>vulputate</a:t>
            </a:r>
            <a:r>
              <a:rPr lang="en-GB" sz="900" dirty="0" smtClean="0"/>
              <a:t> </a:t>
            </a:r>
            <a:r>
              <a:rPr lang="en-GB" sz="900" dirty="0" err="1" smtClean="0"/>
              <a:t>eros</a:t>
            </a:r>
            <a:r>
              <a:rPr lang="en-GB" sz="900" dirty="0" smtClean="0"/>
              <a:t>, </a:t>
            </a:r>
            <a:r>
              <a:rPr lang="en-GB" sz="900" dirty="0" err="1" smtClean="0"/>
              <a:t>sed</a:t>
            </a:r>
            <a:r>
              <a:rPr lang="en-GB" sz="900" dirty="0" smtClean="0"/>
              <a:t> </a:t>
            </a:r>
            <a:r>
              <a:rPr lang="en-GB" sz="900" dirty="0" err="1" smtClean="0"/>
              <a:t>adipiscing</a:t>
            </a:r>
            <a:r>
              <a:rPr lang="en-GB" sz="900" dirty="0" smtClean="0"/>
              <a:t> </a:t>
            </a:r>
            <a:r>
              <a:rPr lang="en-GB" sz="900" dirty="0" err="1" smtClean="0"/>
              <a:t>erat</a:t>
            </a:r>
            <a:r>
              <a:rPr lang="en-GB" sz="900" dirty="0" smtClean="0"/>
              <a:t> </a:t>
            </a:r>
            <a:r>
              <a:rPr lang="en-GB" sz="900" dirty="0" err="1" smtClean="0"/>
              <a:t>pulvinar</a:t>
            </a:r>
            <a:r>
              <a:rPr lang="en-GB" sz="900" dirty="0" smtClean="0"/>
              <a:t> a. </a:t>
            </a:r>
            <a:r>
              <a:rPr lang="en-GB" sz="900" dirty="0" err="1" smtClean="0"/>
              <a:t>Fusce</a:t>
            </a:r>
            <a:r>
              <a:rPr lang="en-GB" sz="900" dirty="0" smtClean="0"/>
              <a:t> </a:t>
            </a:r>
            <a:r>
              <a:rPr lang="en-GB" sz="900" dirty="0" err="1" smtClean="0"/>
              <a:t>mattis</a:t>
            </a:r>
            <a:r>
              <a:rPr lang="en-GB" sz="900" dirty="0" smtClean="0"/>
              <a:t> </a:t>
            </a:r>
            <a:r>
              <a:rPr lang="en-GB" sz="900" dirty="0" err="1" smtClean="0"/>
              <a:t>convallis</a:t>
            </a:r>
            <a:r>
              <a:rPr lang="en-GB" sz="900" dirty="0" smtClean="0"/>
              <a:t> </a:t>
            </a:r>
            <a:r>
              <a:rPr lang="en-GB" sz="900" dirty="0" err="1" smtClean="0"/>
              <a:t>metus</a:t>
            </a:r>
            <a:r>
              <a:rPr lang="en-GB" sz="900" dirty="0" smtClean="0"/>
              <a:t>, </a:t>
            </a:r>
            <a:r>
              <a:rPr lang="en-GB" sz="900" dirty="0" err="1" smtClean="0"/>
              <a:t>quis</a:t>
            </a:r>
            <a:r>
              <a:rPr lang="en-GB" sz="900" dirty="0" smtClean="0"/>
              <a:t> </a:t>
            </a:r>
            <a:r>
              <a:rPr lang="en-GB" sz="900" dirty="0" err="1" smtClean="0"/>
              <a:t>te</a:t>
            </a:r>
            <a:r>
              <a:rPr lang="en-GB" sz="900" dirty="0" smtClean="0"/>
              <a:t>.</a:t>
            </a:r>
          </a:p>
          <a:p>
            <a:pPr algn="just"/>
            <a:r>
              <a:rPr lang="en-GB" sz="900" b="1" dirty="0" smtClean="0"/>
              <a:t>Data source</a:t>
            </a:r>
            <a:r>
              <a:rPr lang="en-GB" sz="900" dirty="0" smtClean="0"/>
              <a:t>:...</a:t>
            </a:r>
          </a:p>
          <a:p>
            <a:endParaRPr lang="en-GB" sz="900" dirty="0" smtClean="0"/>
          </a:p>
        </p:txBody>
      </p:sp>
    </p:spTree>
    <p:extLst>
      <p:ext uri="{BB962C8B-B14F-4D97-AF65-F5344CB8AC3E}">
        <p14:creationId xmlns:p14="http://schemas.microsoft.com/office/powerpoint/2010/main" val="230469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Annotation Layer</a:t>
            </a:r>
            <a:endParaRPr lang="en-GB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2195736" y="1988840"/>
          <a:ext cx="5000625" cy="362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39752" y="5589240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900" b="1" dirty="0" smtClean="0"/>
              <a:t>Data source</a:t>
            </a:r>
            <a:r>
              <a:rPr lang="en-GB" sz="900" dirty="0" smtClean="0"/>
              <a:t>:...</a:t>
            </a:r>
          </a:p>
          <a:p>
            <a:endParaRPr lang="en-GB" sz="9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771800" y="1700808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GB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dui at </a:t>
            </a:r>
            <a:r>
              <a:rPr lang="en-GB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urna</a:t>
            </a:r>
            <a:r>
              <a:rPr lang="en-GB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ullamcorper</a:t>
            </a:r>
            <a:r>
              <a:rPr lang="en-GB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cursus</a:t>
            </a:r>
            <a:r>
              <a:rPr lang="en-GB" sz="900" dirty="0" smtClean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0032" y="4293096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suscipit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semper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tortor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suscipit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Vestibulum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ante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primis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faucibus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orci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luctus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ultrices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posuere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cubilia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Curae</a:t>
            </a:r>
            <a:endParaRPr lang="en-GB" sz="4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012160" y="2348880"/>
            <a:ext cx="504056" cy="7200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203848" y="4725144"/>
            <a:ext cx="151216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067944" y="27809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suscipit</a:t>
            </a:r>
            <a:endParaRPr lang="en-GB" sz="4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08104" y="371703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GB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9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suscipit</a:t>
            </a:r>
            <a:endParaRPr lang="en-GB" sz="4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Tidy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Very important</a:t>
            </a:r>
          </a:p>
          <a:p>
            <a:r>
              <a:rPr lang="en-GB" dirty="0" smtClean="0"/>
              <a:t>Useful things to know</a:t>
            </a:r>
          </a:p>
          <a:p>
            <a:pPr lvl="1"/>
            <a:r>
              <a:rPr lang="en-GB" dirty="0" smtClean="0"/>
              <a:t>Importing from plain text</a:t>
            </a:r>
          </a:p>
          <a:p>
            <a:pPr lvl="1"/>
            <a:r>
              <a:rPr lang="en-GB" dirty="0" smtClean="0"/>
              <a:t>Importing from web tables</a:t>
            </a:r>
          </a:p>
          <a:p>
            <a:pPr lvl="1"/>
            <a:r>
              <a:rPr lang="en-GB" dirty="0" smtClean="0"/>
              <a:t>Exporting</a:t>
            </a:r>
          </a:p>
          <a:p>
            <a:pPr lvl="1"/>
            <a:r>
              <a:rPr lang="en-GB" dirty="0" smtClean="0"/>
              <a:t>Cleaning</a:t>
            </a:r>
          </a:p>
          <a:p>
            <a:pPr lvl="1"/>
            <a:r>
              <a:rPr lang="en-GB" dirty="0" smtClean="0"/>
              <a:t>Formatting</a:t>
            </a:r>
          </a:p>
          <a:p>
            <a:pPr lvl="1"/>
            <a:r>
              <a:rPr lang="en-GB" dirty="0" smtClean="0"/>
              <a:t>Rearranging Data</a:t>
            </a:r>
            <a:endParaRPr lang="en-GB" dirty="0"/>
          </a:p>
        </p:txBody>
      </p:sp>
      <p:grpSp>
        <p:nvGrpSpPr>
          <p:cNvPr id="4" name="Group 13"/>
          <p:cNvGrpSpPr/>
          <p:nvPr/>
        </p:nvGrpSpPr>
        <p:grpSpPr>
          <a:xfrm>
            <a:off x="7973120" y="5935054"/>
            <a:ext cx="1152128" cy="922946"/>
            <a:chOff x="1547664" y="1556792"/>
            <a:chExt cx="5616623" cy="4620509"/>
          </a:xfrm>
        </p:grpSpPr>
        <p:sp>
          <p:nvSpPr>
            <p:cNvPr id="5" name="Isosceles Triangle 4"/>
            <p:cNvSpPr/>
            <p:nvPr/>
          </p:nvSpPr>
          <p:spPr>
            <a:xfrm>
              <a:off x="1547664" y="1628802"/>
              <a:ext cx="2880320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3059832" y="3717032"/>
              <a:ext cx="2736304" cy="2088232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4427984" y="1628802"/>
              <a:ext cx="2736303" cy="208823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5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99993" y="1556792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  <a:endParaRPr lang="en-GB" sz="2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63690" y="1556792"/>
              <a:ext cx="2577495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03853" y="3789044"/>
              <a:ext cx="2649504" cy="2388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500" dirty="0" smtClean="0"/>
                <a:t>E</a:t>
              </a:r>
              <a:endParaRPr lang="en-GB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72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a good data visualisation?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ideas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Pipes and porcelin: Plumbing and architecture</a:t>
            </a:r>
          </a:p>
          <a:p>
            <a:r>
              <a:rPr lang="en-GB" dirty="0" smtClean="0"/>
              <a:t>Research as plumbing</a:t>
            </a:r>
          </a:p>
          <a:p>
            <a:r>
              <a:rPr lang="en-GB" dirty="0" smtClean="0"/>
              <a:t>Information for humans, data for computers</a:t>
            </a:r>
          </a:p>
          <a:p>
            <a:r>
              <a:rPr lang="en-GB" dirty="0" smtClean="0"/>
              <a:t>Tidy data concepts and ideas</a:t>
            </a:r>
          </a:p>
          <a:p>
            <a:pPr lvl="1"/>
            <a:r>
              <a:rPr lang="en-GB" dirty="0" smtClean="0"/>
              <a:t>The target structure</a:t>
            </a:r>
          </a:p>
          <a:p>
            <a:r>
              <a:rPr lang="en-GB" dirty="0" smtClean="0"/>
              <a:t>‘Messy data’ examples</a:t>
            </a:r>
          </a:p>
          <a:p>
            <a:r>
              <a:rPr lang="en-GB" dirty="0" smtClean="0"/>
              <a:t>Tools for data tidying</a:t>
            </a:r>
          </a:p>
          <a:p>
            <a:r>
              <a:rPr lang="en-GB" dirty="0" smtClean="0"/>
              <a:t>Further reading</a:t>
            </a:r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Pipes and porcelin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/>
          <a:lstStyle/>
          <a:p>
            <a:r>
              <a:rPr lang="en-GB" dirty="0" smtClean="0"/>
              <a:t>What are your needs as a user?</a:t>
            </a:r>
          </a:p>
          <a:p>
            <a:r>
              <a:rPr lang="en-GB" dirty="0" smtClean="0"/>
              <a:t>What needs to happen to meet your needs?</a:t>
            </a:r>
          </a:p>
          <a:p>
            <a:r>
              <a:rPr lang="en-GB" dirty="0" smtClean="0"/>
              <a:t>What can go wrong? How are problems fixed?</a:t>
            </a:r>
            <a:endParaRPr lang="en-GB" dirty="0"/>
          </a:p>
        </p:txBody>
      </p:sp>
      <p:pic>
        <p:nvPicPr>
          <p:cNvPr id="1026" name="Picture 2" descr="http://www.gradcmu.net/wp-content/uploads/2012/08/Bathroom-Sink-Pedes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772816"/>
            <a:ext cx="4139952" cy="4608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Academic Research is </a:t>
            </a:r>
            <a:br>
              <a:rPr lang="en-GB" dirty="0" smtClean="0"/>
            </a:br>
            <a:r>
              <a:rPr lang="en-GB" dirty="0" smtClean="0"/>
              <a:t>architecture AND plumbing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430943"/>
              </p:ext>
            </p:extLst>
          </p:nvPr>
        </p:nvGraphicFramePr>
        <p:xfrm>
          <a:off x="457200" y="1600200"/>
          <a:ext cx="8229600" cy="4637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89031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Report 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Writing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Qualitative Research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Quantitative Research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73400">
                <a:tc>
                  <a:txBody>
                    <a:bodyPr/>
                    <a:lstStyle/>
                    <a:p>
                      <a:pPr algn="ctr"/>
                      <a:r>
                        <a:rPr lang="en-GB" sz="2000" b="1" i="1" dirty="0" smtClean="0"/>
                        <a:t>Architecture</a:t>
                      </a:r>
                      <a:endParaRPr lang="en-GB" sz="2000" b="1" i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73400">
                <a:tc>
                  <a:txBody>
                    <a:bodyPr/>
                    <a:lstStyle/>
                    <a:p>
                      <a:pPr algn="ctr"/>
                      <a:r>
                        <a:rPr lang="en-GB" sz="2000" b="1" i="1" dirty="0" smtClean="0"/>
                        <a:t>Plumbing</a:t>
                      </a:r>
                      <a:endParaRPr lang="en-GB" sz="2000" b="1" i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Information and data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440283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sz="3200" dirty="0" smtClean="0"/>
              <a:t>People want </a:t>
            </a:r>
            <a:r>
              <a:rPr lang="en-GB" sz="3200" i="1" dirty="0" smtClean="0">
                <a:solidFill>
                  <a:srgbClr val="0070C0"/>
                </a:solidFill>
              </a:rPr>
              <a:t>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GB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Computers</a:t>
            </a:r>
            <a:r>
              <a:rPr kumimoji="0" lang="en-GB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need </a:t>
            </a:r>
            <a:r>
              <a:rPr kumimoji="0" lang="en-GB" sz="3200" b="0" i="1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</a:t>
            </a:r>
            <a:r>
              <a:rPr kumimoji="0" lang="en-GB" sz="32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GB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http://www.gradcmu.net/wp-content/uploads/2012/08/Bathroom-Sink-Pedes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772816"/>
            <a:ext cx="4139952" cy="4608512"/>
          </a:xfrm>
          <a:prstGeom prst="rect">
            <a:avLst/>
          </a:prstGeom>
          <a:noFill/>
        </p:spPr>
      </p:pic>
      <p:sp>
        <p:nvSpPr>
          <p:cNvPr id="6" name="Down Arrow 5"/>
          <p:cNvSpPr/>
          <p:nvPr/>
        </p:nvSpPr>
        <p:spPr>
          <a:xfrm>
            <a:off x="6948264" y="2204864"/>
            <a:ext cx="28803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203848" y="2492896"/>
            <a:ext cx="3528392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 rot="10800000">
            <a:off x="7380312" y="4221088"/>
            <a:ext cx="144016" cy="1872208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10800000">
            <a:off x="7092280" y="4221088"/>
            <a:ext cx="144016" cy="1872208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10800000">
            <a:off x="6732240" y="4221088"/>
            <a:ext cx="144016" cy="1872208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 rot="10800000">
            <a:off x="7668344" y="4221088"/>
            <a:ext cx="144016" cy="1872208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own Arrow 12"/>
          <p:cNvSpPr/>
          <p:nvPr/>
        </p:nvSpPr>
        <p:spPr>
          <a:xfrm rot="10800000">
            <a:off x="6372200" y="3645024"/>
            <a:ext cx="1656184" cy="504056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 rot="10800000">
            <a:off x="7236296" y="2348880"/>
            <a:ext cx="288032" cy="1296144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72000" y="4149080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Example: Car and Van ownership in Scotland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Why might we be interested in car and van ownership in Scotland, and how it has changed between 2001 and 2011? </a:t>
            </a:r>
          </a:p>
          <a:p>
            <a:r>
              <a:rPr lang="en-GB" dirty="0" smtClean="0"/>
              <a:t>What are the differences between each of these files? </a:t>
            </a:r>
          </a:p>
          <a:p>
            <a:endParaRPr lang="en-GB" dirty="0"/>
          </a:p>
          <a:p>
            <a:r>
              <a:rPr lang="en-GB" dirty="0" smtClean="0"/>
              <a:t>2001 census</a:t>
            </a:r>
          </a:p>
          <a:p>
            <a:pPr lvl="1"/>
            <a:r>
              <a:rPr lang="en-GB" dirty="0" smtClean="0">
                <a:hlinkClick r:id="rId2" action="ppaction://hlinkfile"/>
              </a:rPr>
              <a:t>Initial file</a:t>
            </a:r>
            <a:endParaRPr lang="en-GB" dirty="0" smtClean="0"/>
          </a:p>
          <a:p>
            <a:pPr lvl="1"/>
            <a:r>
              <a:rPr lang="en-GB" dirty="0" smtClean="0">
                <a:hlinkClick r:id="rId3" action="ppaction://hlinkfile"/>
              </a:rPr>
              <a:t>Modified</a:t>
            </a:r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2011 census</a:t>
            </a:r>
          </a:p>
          <a:p>
            <a:pPr lvl="1"/>
            <a:r>
              <a:rPr lang="en-GB" dirty="0" smtClean="0">
                <a:hlinkClick r:id="rId4" action="ppaction://hlinkfile"/>
              </a:rPr>
              <a:t>Initial file</a:t>
            </a:r>
            <a:endParaRPr lang="en-GB" dirty="0" smtClean="0"/>
          </a:p>
          <a:p>
            <a:pPr lvl="1"/>
            <a:r>
              <a:rPr lang="en-GB" dirty="0" smtClean="0">
                <a:hlinkClick r:id="rId5" action="ppaction://hlinkfile"/>
              </a:rPr>
              <a:t>Modified</a:t>
            </a:r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>
                <a:hlinkClick r:id="rId6" action="ppaction://hlinkfile"/>
              </a:rPr>
              <a:t>Combined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tidying for easier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Tap controls</a:t>
            </a:r>
          </a:p>
          <a:p>
            <a:pPr lvl="1"/>
            <a:r>
              <a:rPr lang="en-GB" dirty="0" smtClean="0"/>
              <a:t>Up: more; down: less</a:t>
            </a:r>
          </a:p>
          <a:p>
            <a:pPr lvl="1"/>
            <a:r>
              <a:rPr lang="en-GB" dirty="0" smtClean="0"/>
              <a:t>Left: warmer; right: colder</a:t>
            </a:r>
          </a:p>
          <a:p>
            <a:endParaRPr lang="en-GB" dirty="0"/>
          </a:p>
          <a:p>
            <a:r>
              <a:rPr lang="en-GB" dirty="0" smtClean="0"/>
              <a:t>An important aim of data management is to get the data into a form where you can control what you get more easily</a:t>
            </a:r>
          </a:p>
          <a:p>
            <a:r>
              <a:rPr lang="en-GB" dirty="0" smtClean="0"/>
              <a:t>How was this achieved with the previous example?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target tidy data form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>
            <a:normAutofit/>
          </a:bodyPr>
          <a:lstStyle/>
          <a:p>
            <a:r>
              <a:rPr lang="en-GB" dirty="0" smtClean="0"/>
              <a:t>What variables: Report measured values</a:t>
            </a:r>
          </a:p>
          <a:p>
            <a:r>
              <a:rPr lang="en-GB" dirty="0" smtClean="0"/>
              <a:t>Where variables: Describes the characteristics of what was measured</a:t>
            </a:r>
            <a:endParaRPr lang="en-GB" dirty="0"/>
          </a:p>
        </p:txBody>
      </p:sp>
      <p:graphicFrame>
        <p:nvGraphicFramePr>
          <p:cNvPr id="4" name="Content Placeholder 25"/>
          <p:cNvGraphicFramePr>
            <a:graphicFrameLocks/>
          </p:cNvGraphicFramePr>
          <p:nvPr/>
        </p:nvGraphicFramePr>
        <p:xfrm>
          <a:off x="467544" y="1628800"/>
          <a:ext cx="6696744" cy="2451928"/>
        </p:xfrm>
        <a:graphic>
          <a:graphicData uri="http://schemas.openxmlformats.org/drawingml/2006/table">
            <a:tbl>
              <a:tblPr/>
              <a:tblGrid>
                <a:gridCol w="1296144"/>
                <a:gridCol w="1440160"/>
                <a:gridCol w="1152128"/>
                <a:gridCol w="1152128"/>
                <a:gridCol w="1656184"/>
              </a:tblGrid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err="1" smtClean="0">
                          <a:latin typeface="Calibri"/>
                          <a:ea typeface="Calibri"/>
                          <a:cs typeface="Times New Roman"/>
                        </a:rPr>
                        <a:t>Datazone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Local authority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year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none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888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i="1" dirty="0">
                          <a:latin typeface="Calibri"/>
                          <a:ea typeface="Calibri"/>
                          <a:cs typeface="Times New Roman"/>
                        </a:rPr>
                        <a:t>‘Where’ variables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i="1" dirty="0">
                          <a:latin typeface="Calibri"/>
                          <a:ea typeface="Calibri"/>
                          <a:cs typeface="Times New Roman"/>
                        </a:rPr>
                        <a:t>‘What’ variables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Derived variables: ‘window variables’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Window variables make the dataset wider (More columns)</a:t>
            </a:r>
          </a:p>
          <a:p>
            <a:r>
              <a:rPr lang="en-GB" dirty="0" smtClean="0"/>
              <a:t>But the data still has as many rows</a:t>
            </a:r>
          </a:p>
          <a:p>
            <a:r>
              <a:rPr lang="en-GB" dirty="0" smtClean="0">
                <a:hlinkClick r:id="rId2" action="ppaction://hlinkfile"/>
              </a:rPr>
              <a:t>Example</a:t>
            </a:r>
            <a:r>
              <a:rPr lang="en-GB" dirty="0" smtClean="0"/>
              <a:t> using Excel:</a:t>
            </a:r>
          </a:p>
          <a:p>
            <a:endParaRPr lang="en-GB" dirty="0" smtClean="0"/>
          </a:p>
          <a:p>
            <a:endParaRPr lang="en-GB" dirty="0"/>
          </a:p>
        </p:txBody>
      </p:sp>
      <p:graphicFrame>
        <p:nvGraphicFramePr>
          <p:cNvPr id="4" name="Content Placeholder 25"/>
          <p:cNvGraphicFramePr>
            <a:graphicFrameLocks/>
          </p:cNvGraphicFramePr>
          <p:nvPr/>
        </p:nvGraphicFramePr>
        <p:xfrm>
          <a:off x="467544" y="1628800"/>
          <a:ext cx="7776863" cy="2522032"/>
        </p:xfrm>
        <a:graphic>
          <a:graphicData uri="http://schemas.openxmlformats.org/drawingml/2006/table">
            <a:tbl>
              <a:tblPr/>
              <a:tblGrid>
                <a:gridCol w="1505199"/>
                <a:gridCol w="1421577"/>
                <a:gridCol w="919844"/>
                <a:gridCol w="689884"/>
                <a:gridCol w="792088"/>
                <a:gridCol w="1296144"/>
                <a:gridCol w="1152127"/>
              </a:tblGrid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err="1" smtClean="0">
                          <a:latin typeface="Calibri"/>
                          <a:ea typeface="Calibri"/>
                          <a:cs typeface="Times New Roman"/>
                        </a:rPr>
                        <a:t>Datazone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Local authority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year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none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i="1" dirty="0" smtClean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Times New Roman"/>
                        </a:rPr>
                        <a:t>Proportion without</a:t>
                      </a:r>
                      <a:r>
                        <a:rPr lang="en-GB" sz="1200" b="1" i="1" baseline="0" dirty="0" smtClean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Times New Roman"/>
                        </a:rPr>
                        <a:t> a car or van</a:t>
                      </a:r>
                      <a:endParaRPr lang="en-GB" sz="1200" b="1" i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1" kern="1200" dirty="0" smtClean="0">
                          <a:solidFill>
                            <a:srgbClr val="0070C0"/>
                          </a:solidFill>
                          <a:latin typeface="Calibri"/>
                          <a:ea typeface="Calibri"/>
                          <a:cs typeface="Times New Roman"/>
                        </a:rPr>
                        <a:t>Proportion with a  car or van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000" b="1" i="1" dirty="0">
                        <a:solidFill>
                          <a:srgbClr val="0070C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888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i="1" dirty="0">
                          <a:latin typeface="Calibri"/>
                          <a:ea typeface="Calibri"/>
                          <a:cs typeface="Times New Roman"/>
                        </a:rPr>
                        <a:t>‘Where’ variables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i="1" dirty="0">
                          <a:latin typeface="Calibri"/>
                          <a:ea typeface="Calibri"/>
                          <a:cs typeface="Times New Roman"/>
                        </a:rPr>
                        <a:t>‘What’ variables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Derived variables: ‘summary variables’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Summary variables reduce the size (number of rows) of the data</a:t>
            </a:r>
          </a:p>
          <a:p>
            <a:r>
              <a:rPr lang="en-GB" dirty="0" smtClean="0"/>
              <a:t>What is the example above</a:t>
            </a:r>
          </a:p>
          <a:p>
            <a:r>
              <a:rPr lang="en-GB" dirty="0" smtClean="0">
                <a:hlinkClick r:id="rId2" action="ppaction://hlinkfile"/>
              </a:rPr>
              <a:t>Example</a:t>
            </a:r>
            <a:r>
              <a:rPr lang="en-GB" dirty="0" smtClean="0"/>
              <a:t> using Excel</a:t>
            </a:r>
          </a:p>
          <a:p>
            <a:endParaRPr lang="en-GB" dirty="0" smtClean="0"/>
          </a:p>
          <a:p>
            <a:endParaRPr lang="en-GB" dirty="0"/>
          </a:p>
        </p:txBody>
      </p:sp>
      <p:graphicFrame>
        <p:nvGraphicFramePr>
          <p:cNvPr id="4" name="Content Placeholder 25"/>
          <p:cNvGraphicFramePr>
            <a:graphicFrameLocks/>
          </p:cNvGraphicFramePr>
          <p:nvPr/>
        </p:nvGraphicFramePr>
        <p:xfrm>
          <a:off x="467544" y="1628800"/>
          <a:ext cx="7776863" cy="2451928"/>
        </p:xfrm>
        <a:graphic>
          <a:graphicData uri="http://schemas.openxmlformats.org/drawingml/2006/table">
            <a:tbl>
              <a:tblPr/>
              <a:tblGrid>
                <a:gridCol w="1944216"/>
                <a:gridCol w="1224136"/>
                <a:gridCol w="2160240"/>
                <a:gridCol w="2448271"/>
              </a:tblGrid>
              <a:tr h="3600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Local authority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year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Total by LA and year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 smtClean="0">
                          <a:latin typeface="Calibri"/>
                          <a:ea typeface="Calibri"/>
                          <a:cs typeface="Times New Roman"/>
                        </a:rPr>
                        <a:t>None by LA and year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888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i="1" dirty="0">
                          <a:latin typeface="Calibri"/>
                          <a:ea typeface="Calibri"/>
                          <a:cs typeface="Times New Roman"/>
                        </a:rPr>
                        <a:t>‘Where’ variables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i="1" dirty="0">
                          <a:latin typeface="Calibri"/>
                          <a:ea typeface="Calibri"/>
                          <a:cs typeface="Times New Roman"/>
                        </a:rPr>
                        <a:t>‘What’ variables</a:t>
                      </a:r>
                      <a:endParaRPr lang="en-GB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viewing and reading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Hadley Wickham, ‘Tidy Data’</a:t>
            </a:r>
          </a:p>
          <a:p>
            <a:pPr lvl="1"/>
            <a:r>
              <a:rPr lang="en-GB" dirty="0" smtClean="0">
                <a:hlinkClick r:id="rId2"/>
              </a:rPr>
              <a:t>http://www.jstatsoft.org/v59/i10/paper</a:t>
            </a:r>
            <a:endParaRPr lang="en-GB" dirty="0" smtClean="0"/>
          </a:p>
          <a:p>
            <a:pPr lvl="1"/>
            <a:r>
              <a:rPr lang="en-GB" dirty="0" smtClean="0"/>
              <a:t>Focus on the examples, not the methods/case study described later.</a:t>
            </a:r>
          </a:p>
          <a:p>
            <a:pPr lvl="1"/>
            <a:endParaRPr lang="en-GB" dirty="0"/>
          </a:p>
          <a:p>
            <a:r>
              <a:rPr lang="en-GB" dirty="0" smtClean="0"/>
              <a:t>Hadley Wickham’s Presentation</a:t>
            </a:r>
          </a:p>
          <a:p>
            <a:pPr lvl="1"/>
            <a:r>
              <a:rPr lang="en-GB" dirty="0" smtClean="0">
                <a:hlinkClick r:id="rId3"/>
              </a:rPr>
              <a:t>https://vimeo.com/33727555</a:t>
            </a:r>
            <a:endParaRPr lang="en-GB" dirty="0" smtClean="0"/>
          </a:p>
          <a:p>
            <a:pPr lvl="1"/>
            <a:r>
              <a:rPr lang="en-GB" dirty="0" smtClean="0"/>
              <a:t>Again, focus on the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It depends.</a:t>
            </a:r>
          </a:p>
          <a:p>
            <a:endParaRPr lang="en-GB" dirty="0"/>
          </a:p>
          <a:p>
            <a:r>
              <a:rPr lang="en-GB" dirty="0" smtClean="0"/>
              <a:t>Good data visualisations don’t have to be:</a:t>
            </a:r>
          </a:p>
          <a:p>
            <a:pPr lvl="1"/>
            <a:r>
              <a:rPr lang="en-GB" dirty="0" smtClean="0"/>
              <a:t>Quick</a:t>
            </a:r>
          </a:p>
          <a:p>
            <a:pPr lvl="1"/>
            <a:r>
              <a:rPr lang="en-GB" dirty="0" smtClean="0"/>
              <a:t>Simple</a:t>
            </a:r>
          </a:p>
          <a:p>
            <a:pPr lvl="1"/>
            <a:r>
              <a:rPr lang="en-GB" dirty="0" smtClean="0"/>
              <a:t>Easy to understand</a:t>
            </a:r>
          </a:p>
          <a:p>
            <a:pPr lvl="1"/>
            <a:r>
              <a:rPr lang="en-GB" dirty="0" smtClean="0"/>
              <a:t>Original</a:t>
            </a:r>
          </a:p>
          <a:p>
            <a:pPr lvl="1"/>
            <a:r>
              <a:rPr lang="en-GB" dirty="0" smtClean="0"/>
              <a:t>Eye-catching</a:t>
            </a:r>
          </a:p>
          <a:p>
            <a:pPr lvl="1"/>
            <a:endParaRPr lang="en-GB" dirty="0"/>
          </a:p>
          <a:p>
            <a:r>
              <a:rPr lang="en-GB" dirty="0" smtClean="0"/>
              <a:t>What matters is how well matched the visualisation is with the audience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9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Computer-friendly data formatting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Computers think data are rectangular arrays of cells:</a:t>
            </a:r>
          </a:p>
          <a:p>
            <a:pPr lvl="1"/>
            <a:r>
              <a:rPr lang="en-GB" dirty="0" smtClean="0"/>
              <a:t>Rows are observations</a:t>
            </a:r>
          </a:p>
          <a:p>
            <a:pPr lvl="1"/>
            <a:r>
              <a:rPr lang="en-GB" dirty="0" smtClean="0"/>
              <a:t>Columns are variables</a:t>
            </a:r>
          </a:p>
          <a:p>
            <a:endParaRPr lang="en-GB" dirty="0"/>
          </a:p>
          <a:p>
            <a:r>
              <a:rPr lang="en-GB" dirty="0" smtClean="0"/>
              <a:t>Suggestion: </a:t>
            </a:r>
          </a:p>
          <a:p>
            <a:pPr lvl="1"/>
            <a:r>
              <a:rPr lang="en-GB" dirty="0" smtClean="0"/>
              <a:t>Make use of the tab feature in Excel</a:t>
            </a:r>
          </a:p>
          <a:p>
            <a:pPr lvl="1"/>
            <a:r>
              <a:rPr lang="en-GB" dirty="0" smtClean="0"/>
              <a:t>First tab: information about data sources</a:t>
            </a:r>
          </a:p>
          <a:p>
            <a:pPr lvl="1"/>
            <a:r>
              <a:rPr lang="en-GB" dirty="0" smtClean="0"/>
              <a:t>Next tabs: Analyses of the data</a:t>
            </a:r>
          </a:p>
          <a:p>
            <a:pPr lvl="1"/>
            <a:r>
              <a:rPr lang="en-GB" dirty="0" smtClean="0"/>
              <a:t>Last tabs: the data rectangles themselves</a:t>
            </a:r>
          </a:p>
          <a:p>
            <a:pPr lvl="1"/>
            <a:r>
              <a:rPr lang="en-GB" dirty="0" smtClean="0"/>
              <a:t>Label the tabs clearly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2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Person-friendly data formatting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People respond to visual cues</a:t>
            </a:r>
          </a:p>
          <a:p>
            <a:pPr lvl="1"/>
            <a:r>
              <a:rPr lang="en-GB" dirty="0" smtClean="0"/>
              <a:t>Distance between cells</a:t>
            </a:r>
          </a:p>
          <a:p>
            <a:pPr lvl="1"/>
            <a:r>
              <a:rPr lang="en-GB" dirty="0" smtClean="0"/>
              <a:t>Font size and formatting</a:t>
            </a:r>
          </a:p>
          <a:p>
            <a:pPr lvl="1"/>
            <a:r>
              <a:rPr lang="en-GB" dirty="0" smtClean="0"/>
              <a:t>Colour and shading</a:t>
            </a:r>
          </a:p>
          <a:p>
            <a:pPr lvl="1"/>
            <a:r>
              <a:rPr lang="en-GB" dirty="0" smtClean="0"/>
              <a:t>Arrangement of tables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It’s usually possible to make data easier for people to read without making it harder for computers to read. For example, there’s usually no need to break the rectangle. </a:t>
            </a:r>
          </a:p>
        </p:txBody>
      </p:sp>
    </p:spTree>
    <p:extLst>
      <p:ext uri="{BB962C8B-B14F-4D97-AF65-F5344CB8AC3E}">
        <p14:creationId xmlns:p14="http://schemas.microsoft.com/office/powerpoint/2010/main" val="41175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Tips: </a:t>
            </a:r>
            <a:br>
              <a:rPr lang="en-GB" dirty="0" smtClean="0"/>
            </a:br>
            <a:r>
              <a:rPr lang="en-GB" dirty="0" smtClean="0"/>
              <a:t>Kludging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smtClean="0"/>
              <a:t>Tidying: </a:t>
            </a:r>
          </a:p>
          <a:p>
            <a:pPr lvl="1"/>
            <a:r>
              <a:rPr lang="en-GB" dirty="0" smtClean="0"/>
              <a:t>concatenate, split, remove white space, delete empty rows and columns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Window functions: </a:t>
            </a:r>
          </a:p>
          <a:p>
            <a:pPr lvl="1"/>
            <a:r>
              <a:rPr lang="en-GB" dirty="0" smtClean="0"/>
              <a:t>adding new columns with formula (sum, average, if statements)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Merging: </a:t>
            </a:r>
          </a:p>
          <a:p>
            <a:pPr lvl="1"/>
            <a:r>
              <a:rPr lang="en-GB" dirty="0" err="1" smtClean="0"/>
              <a:t>Vlookup</a:t>
            </a:r>
            <a:r>
              <a:rPr lang="en-GB" dirty="0" smtClean="0"/>
              <a:t>: LEARN THIS!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Summary functions</a:t>
            </a:r>
          </a:p>
          <a:p>
            <a:pPr lvl="1"/>
            <a:r>
              <a:rPr lang="en-GB" dirty="0" smtClean="0"/>
              <a:t>pivot-tables</a:t>
            </a:r>
          </a:p>
          <a:p>
            <a:endParaRPr lang="en-GB" dirty="0" smtClean="0"/>
          </a:p>
          <a:p>
            <a:r>
              <a:rPr lang="en-GB" dirty="0" smtClean="0"/>
              <a:t>Exploratory data analysis</a:t>
            </a:r>
          </a:p>
          <a:p>
            <a:pPr lvl="1"/>
            <a:r>
              <a:rPr lang="en-GB" dirty="0" smtClean="0"/>
              <a:t>Pivot-tables and pivot-charts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Pasting</a:t>
            </a:r>
          </a:p>
          <a:p>
            <a:pPr lvl="1"/>
            <a:r>
              <a:rPr lang="en-GB" dirty="0" smtClean="0"/>
              <a:t>Links </a:t>
            </a:r>
            <a:r>
              <a:rPr lang="en-GB" dirty="0" err="1" smtClean="0"/>
              <a:t>vs</a:t>
            </a:r>
            <a:r>
              <a:rPr lang="en-GB" dirty="0" smtClean="0"/>
              <a:t> values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tips:</a:t>
            </a:r>
            <a:br>
              <a:rPr lang="en-GB" dirty="0" smtClean="0"/>
            </a:br>
            <a:r>
              <a:rPr lang="en-GB" dirty="0" smtClean="0"/>
              <a:t>Publication </a:t>
            </a:r>
            <a:br>
              <a:rPr lang="en-GB" dirty="0" smtClean="0"/>
            </a:br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Dialogue boxes</a:t>
            </a:r>
          </a:p>
          <a:p>
            <a:pPr lvl="1"/>
            <a:r>
              <a:rPr lang="en-GB" dirty="0" smtClean="0"/>
              <a:t>Select data</a:t>
            </a:r>
          </a:p>
          <a:p>
            <a:pPr lvl="1"/>
            <a:r>
              <a:rPr lang="en-GB" dirty="0" smtClean="0"/>
              <a:t>Change chart type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Guide layer</a:t>
            </a:r>
          </a:p>
          <a:p>
            <a:pPr lvl="1"/>
            <a:r>
              <a:rPr lang="en-GB" dirty="0" smtClean="0"/>
              <a:t>Adjust guidelines, legends, tick values and spacing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Statistics</a:t>
            </a:r>
          </a:p>
          <a:p>
            <a:pPr lvl="1"/>
            <a:r>
              <a:rPr lang="en-GB" dirty="0" err="1" smtClean="0"/>
              <a:t>Trendlines</a:t>
            </a:r>
            <a:r>
              <a:rPr lang="en-GB" dirty="0" smtClean="0"/>
              <a:t> and summary stats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Aesthetics</a:t>
            </a:r>
          </a:p>
          <a:p>
            <a:pPr lvl="1"/>
            <a:r>
              <a:rPr lang="en-GB" dirty="0" smtClean="0"/>
              <a:t>Colours, </a:t>
            </a:r>
            <a:r>
              <a:rPr lang="en-GB" dirty="0" err="1" smtClean="0"/>
              <a:t>linetypes</a:t>
            </a:r>
            <a:r>
              <a:rPr lang="en-GB" dirty="0" smtClean="0"/>
              <a:t>, etc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Templates</a:t>
            </a:r>
          </a:p>
          <a:p>
            <a:pPr lvl="1"/>
            <a:r>
              <a:rPr lang="en-GB" dirty="0" smtClean="0"/>
              <a:t>Save bespoke designs to consistently apply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Simple formulae, tips and tricks using Excel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Formulae:</a:t>
            </a:r>
          </a:p>
          <a:p>
            <a:pPr lvl="1"/>
            <a:r>
              <a:rPr lang="en-GB" dirty="0" smtClean="0"/>
              <a:t>Specifying formulae: begin with =</a:t>
            </a:r>
          </a:p>
          <a:p>
            <a:pPr lvl="1"/>
            <a:r>
              <a:rPr lang="en-GB" dirty="0" smtClean="0"/>
              <a:t>Formulae contains arguments</a:t>
            </a:r>
          </a:p>
          <a:p>
            <a:pPr lvl="2"/>
            <a:r>
              <a:rPr lang="en-GB" dirty="0" smtClean="0"/>
              <a:t>Arguments are either single cells, or groups of cells</a:t>
            </a:r>
          </a:p>
          <a:p>
            <a:pPr lvl="2"/>
            <a:r>
              <a:rPr lang="en-GB" dirty="0" smtClean="0"/>
              <a:t>The formula is evaluated, producing its value.</a:t>
            </a:r>
          </a:p>
          <a:p>
            <a:pPr lvl="1"/>
            <a:r>
              <a:rPr lang="en-GB" dirty="0" smtClean="0"/>
              <a:t>Formulae can contain other formulae</a:t>
            </a:r>
          </a:p>
          <a:p>
            <a:r>
              <a:rPr lang="en-GB" dirty="0" smtClean="0"/>
              <a:t>Formulae can be copied from cell to cell: </a:t>
            </a:r>
          </a:p>
          <a:p>
            <a:pPr lvl="1"/>
            <a:r>
              <a:rPr lang="en-GB" dirty="0" smtClean="0"/>
              <a:t>input cells references (arguments) are relative rather than absolute</a:t>
            </a:r>
          </a:p>
          <a:p>
            <a:pPr lvl="1"/>
            <a:r>
              <a:rPr lang="en-GB" dirty="0" smtClean="0"/>
              <a:t>Cells can be made absolute using $, the anchor symbol (Also F4)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3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Simple formulae, tips and tricks using Excel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Filtering and sorting</a:t>
            </a:r>
          </a:p>
          <a:p>
            <a:pPr lvl="1"/>
            <a:r>
              <a:rPr lang="en-GB" dirty="0" smtClean="0"/>
              <a:t>With data in a rectangular format, select the top left cell, then CTRL+SHIFT+RIGHT, then CTRL+SHIFT+DOWN: You have now selected all the data</a:t>
            </a:r>
          </a:p>
          <a:p>
            <a:pPr lvl="1"/>
            <a:r>
              <a:rPr lang="en-GB" dirty="0" smtClean="0"/>
              <a:t>Select ‘Home’ -&gt; ‘Sort and Filter’ -&gt; Filter</a:t>
            </a:r>
          </a:p>
          <a:p>
            <a:r>
              <a:rPr lang="en-GB" dirty="0" smtClean="0"/>
              <a:t>Filtering is very powerful, but can be limited by the format of the data</a:t>
            </a:r>
          </a:p>
          <a:p>
            <a:r>
              <a:rPr lang="en-GB" dirty="0" smtClean="0"/>
              <a:t>The ‘transpose’ option (Copy -&gt; Paste special -&gt; Transpose), can be useful for rearranging data. But Excel is not great at reshaping data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8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Simple formulae, tips and tricks using Excel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BODMAS</a:t>
            </a:r>
          </a:p>
          <a:p>
            <a:pPr lvl="1"/>
            <a:r>
              <a:rPr lang="en-GB" b="1" u="sng" dirty="0" smtClean="0"/>
              <a:t>B</a:t>
            </a:r>
            <a:r>
              <a:rPr lang="en-GB" u="sng" dirty="0" smtClean="0"/>
              <a:t>rackets</a:t>
            </a:r>
            <a:r>
              <a:rPr lang="en-GB" dirty="0" smtClean="0"/>
              <a:t>: ( and )</a:t>
            </a:r>
          </a:p>
          <a:p>
            <a:pPr lvl="1"/>
            <a:r>
              <a:rPr lang="en-GB" b="1" u="sng" dirty="0" smtClean="0"/>
              <a:t>O</a:t>
            </a:r>
            <a:r>
              <a:rPr lang="en-GB" u="sng" dirty="0" smtClean="0"/>
              <a:t>perations</a:t>
            </a:r>
            <a:r>
              <a:rPr lang="en-GB" dirty="0" smtClean="0"/>
              <a:t>: e.g. </a:t>
            </a:r>
            <a:r>
              <a:rPr lang="en-GB" dirty="0" err="1" smtClean="0"/>
              <a:t>pow</a:t>
            </a:r>
            <a:r>
              <a:rPr lang="en-GB" dirty="0" smtClean="0"/>
              <a:t>(), log(), sum(), average()</a:t>
            </a:r>
          </a:p>
          <a:p>
            <a:pPr lvl="1"/>
            <a:r>
              <a:rPr lang="en-GB" b="1" u="sng" dirty="0" smtClean="0"/>
              <a:t>D</a:t>
            </a:r>
            <a:r>
              <a:rPr lang="en-GB" u="sng" dirty="0" smtClean="0"/>
              <a:t>ivision</a:t>
            </a:r>
            <a:r>
              <a:rPr lang="en-GB" dirty="0" smtClean="0"/>
              <a:t> and </a:t>
            </a:r>
            <a:r>
              <a:rPr lang="en-GB" b="1" u="sng" dirty="0" smtClean="0"/>
              <a:t>M</a:t>
            </a:r>
            <a:r>
              <a:rPr lang="en-GB" u="sng" dirty="0" smtClean="0"/>
              <a:t>ultiplication</a:t>
            </a:r>
            <a:r>
              <a:rPr lang="en-GB" dirty="0" smtClean="0"/>
              <a:t>: / or *</a:t>
            </a:r>
          </a:p>
          <a:p>
            <a:pPr lvl="1"/>
            <a:r>
              <a:rPr lang="en-GB" b="1" u="sng" dirty="0" smtClean="0"/>
              <a:t>A</a:t>
            </a:r>
            <a:r>
              <a:rPr lang="en-GB" u="sng" dirty="0" smtClean="0"/>
              <a:t>ddition</a:t>
            </a:r>
            <a:r>
              <a:rPr lang="en-GB" dirty="0" smtClean="0"/>
              <a:t> and </a:t>
            </a:r>
            <a:r>
              <a:rPr lang="en-GB" b="1" u="sng" dirty="0" smtClean="0"/>
              <a:t>S</a:t>
            </a:r>
            <a:r>
              <a:rPr lang="en-GB" u="sng" dirty="0" smtClean="0"/>
              <a:t>ubtraction</a:t>
            </a:r>
            <a:r>
              <a:rPr lang="en-GB" dirty="0" smtClean="0"/>
              <a:t>: + or –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If in doubt:</a:t>
            </a:r>
          </a:p>
          <a:p>
            <a:pPr lvl="1"/>
            <a:r>
              <a:rPr lang="en-GB" dirty="0" smtClean="0"/>
              <a:t>Use brackets</a:t>
            </a:r>
          </a:p>
          <a:p>
            <a:pPr lvl="1"/>
            <a:r>
              <a:rPr lang="en-GB" dirty="0" smtClean="0"/>
              <a:t>Formulas -&gt; ‘Evaluate formula’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3233" t="17233" r="35427" b="64567"/>
          <a:stretch>
            <a:fillRect/>
          </a:stretch>
        </p:blipFill>
        <p:spPr bwMode="auto">
          <a:xfrm>
            <a:off x="4788024" y="3717032"/>
            <a:ext cx="3384376" cy="162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869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Can be flexible, precise, and elegant. </a:t>
            </a:r>
          </a:p>
          <a:p>
            <a:r>
              <a:rPr lang="en-GB" dirty="0" smtClean="0"/>
              <a:t>Many quantitative researchers think the graphical aesthetics are poor. But they can be changed.</a:t>
            </a:r>
          </a:p>
          <a:p>
            <a:r>
              <a:rPr lang="en-GB" dirty="0" smtClean="0"/>
              <a:t>A good guide:</a:t>
            </a:r>
          </a:p>
          <a:p>
            <a:pPr lvl="1"/>
            <a:r>
              <a:rPr lang="en-GB" dirty="0" smtClean="0"/>
              <a:t>Few, S (2012), </a:t>
            </a:r>
            <a:r>
              <a:rPr lang="en-GB" i="1" dirty="0" smtClean="0"/>
              <a:t>Show me the numbers</a:t>
            </a:r>
            <a:endParaRPr lang="en-GB" dirty="0" smtClean="0"/>
          </a:p>
          <a:p>
            <a:r>
              <a:rPr lang="en-GB" dirty="0" smtClean="0"/>
              <a:t>Ultimately, graphics are made with formulae too. But it is best to use with dialogue boxes.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96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My usual approach:</a:t>
            </a:r>
          </a:p>
          <a:p>
            <a:pPr lvl="1"/>
            <a:r>
              <a:rPr lang="en-GB" dirty="0" smtClean="0"/>
              <a:t>Select the complete rectangle of data</a:t>
            </a:r>
          </a:p>
          <a:p>
            <a:pPr lvl="1"/>
            <a:r>
              <a:rPr lang="en-GB" dirty="0" smtClean="0"/>
              <a:t>Select ‘Insert’ -&gt; ‘Chart’ -&gt; then a (roughly) appropriate chart type</a:t>
            </a:r>
          </a:p>
          <a:p>
            <a:pPr lvl="1"/>
            <a:r>
              <a:rPr lang="en-GB" dirty="0" smtClean="0"/>
              <a:t>With the chart selected, click on ‘Design’ -&gt; ‘Select Data’, in order to fine tune the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50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62052" t="38233" r="24508" b="29567"/>
          <a:stretch>
            <a:fillRect/>
          </a:stretch>
        </p:blipFill>
        <p:spPr bwMode="auto">
          <a:xfrm>
            <a:off x="107504" y="2060848"/>
            <a:ext cx="4790098" cy="3442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57560" t="16667" r="29420" b="61200"/>
          <a:stretch>
            <a:fillRect/>
          </a:stretch>
        </p:blipFill>
        <p:spPr bwMode="auto">
          <a:xfrm>
            <a:off x="5076056" y="2708920"/>
            <a:ext cx="3707904" cy="1891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59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types of audience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Internal/Specialist</a:t>
            </a:r>
          </a:p>
          <a:p>
            <a:pPr lvl="1"/>
            <a:r>
              <a:rPr lang="en-GB" dirty="0" smtClean="0"/>
              <a:t>Data Visualisation as Exploratory Data Analysis</a:t>
            </a:r>
          </a:p>
          <a:p>
            <a:pPr lvl="1"/>
            <a:r>
              <a:rPr lang="en-GB" dirty="0" smtClean="0"/>
              <a:t>A recursive, two-way process</a:t>
            </a:r>
          </a:p>
          <a:p>
            <a:endParaRPr lang="en-GB" dirty="0" smtClean="0"/>
          </a:p>
          <a:p>
            <a:r>
              <a:rPr lang="en-GB" dirty="0" smtClean="0"/>
              <a:t>External/Generalist</a:t>
            </a:r>
          </a:p>
          <a:p>
            <a:pPr lvl="1"/>
            <a:r>
              <a:rPr lang="en-GB" dirty="0" smtClean="0"/>
              <a:t>‘Narrative’ Data Analysis</a:t>
            </a:r>
          </a:p>
          <a:p>
            <a:pPr lvl="1"/>
            <a:r>
              <a:rPr lang="en-GB" dirty="0" smtClean="0"/>
              <a:t>A one-way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71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Possibilities</a:t>
            </a:r>
          </a:p>
          <a:p>
            <a:pPr lvl="1"/>
            <a:r>
              <a:rPr lang="en-GB" dirty="0" smtClean="0"/>
              <a:t>Mixed chart types (e.g. bars and lines)</a:t>
            </a:r>
          </a:p>
          <a:p>
            <a:pPr lvl="1"/>
            <a:r>
              <a:rPr lang="en-GB" dirty="0" smtClean="0"/>
              <a:t>Templates</a:t>
            </a:r>
          </a:p>
          <a:p>
            <a:pPr lvl="1"/>
            <a:r>
              <a:rPr lang="en-GB" dirty="0" smtClean="0"/>
              <a:t>Bubble plots</a:t>
            </a:r>
          </a:p>
          <a:p>
            <a:pPr lvl="1"/>
            <a:r>
              <a:rPr lang="en-GB" dirty="0" smtClean="0"/>
              <a:t>Printer &amp; colour-blind friendly layouts</a:t>
            </a:r>
          </a:p>
          <a:p>
            <a:pPr lvl="1"/>
            <a:r>
              <a:rPr lang="en-GB" dirty="0" smtClean="0"/>
              <a:t>Labelling &amp; annotating</a:t>
            </a:r>
          </a:p>
        </p:txBody>
      </p:sp>
    </p:spTree>
    <p:extLst>
      <p:ext uri="{BB962C8B-B14F-4D97-AF65-F5344CB8AC3E}">
        <p14:creationId xmlns:p14="http://schemas.microsoft.com/office/powerpoint/2010/main" val="291486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importance of the right graphic for the right audience. </a:t>
            </a:r>
          </a:p>
          <a:p>
            <a:r>
              <a:rPr lang="en-GB" dirty="0" smtClean="0"/>
              <a:t>The same data can usually be represented in lots of different ways; each graphical design choice will tell something different about the data to the audience. </a:t>
            </a:r>
          </a:p>
        </p:txBody>
      </p:sp>
    </p:spTree>
    <p:extLst>
      <p:ext uri="{BB962C8B-B14F-4D97-AF65-F5344CB8AC3E}">
        <p14:creationId xmlns:p14="http://schemas.microsoft.com/office/powerpoint/2010/main" val="1319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Simple formulae, tips and tricks using excel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Indexing:</a:t>
            </a:r>
          </a:p>
          <a:p>
            <a:pPr lvl="1"/>
            <a:r>
              <a:rPr lang="en-GB" dirty="0" smtClean="0"/>
              <a:t>It can be useful, when looking at trends over time, to put all time series to a common scale</a:t>
            </a:r>
          </a:p>
          <a:p>
            <a:pPr lvl="1"/>
            <a:r>
              <a:rPr lang="en-GB" dirty="0" smtClean="0"/>
              <a:t>To do this, use anchoring and cell formatting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r="77297" b="43714"/>
          <a:stretch/>
        </p:blipFill>
        <p:spPr bwMode="auto">
          <a:xfrm>
            <a:off x="1763688" y="3789040"/>
            <a:ext cx="4392488" cy="276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Simple formulae, tips and tricks using excel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Conditional formatting</a:t>
            </a:r>
          </a:p>
          <a:p>
            <a:pPr lvl="1"/>
            <a:r>
              <a:rPr lang="en-GB" dirty="0" smtClean="0"/>
              <a:t>It is possible to apply conditional formatting to cells, which can make it easier to identify patterns in many numbers, or at least look interesting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3652" t="19334" r="22618" b="19767"/>
          <a:stretch>
            <a:fillRect/>
          </a:stretch>
        </p:blipFill>
        <p:spPr bwMode="auto">
          <a:xfrm>
            <a:off x="5017680" y="3645024"/>
            <a:ext cx="3669120" cy="282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35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Tips: Pivot-tables </a:t>
            </a:r>
            <a:br>
              <a:rPr lang="en-GB" dirty="0" smtClean="0"/>
            </a:br>
            <a:r>
              <a:rPr lang="en-GB" dirty="0" smtClean="0"/>
              <a:t>and pivot-charts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Pivot-tables are good for</a:t>
            </a:r>
          </a:p>
          <a:p>
            <a:pPr lvl="1"/>
            <a:r>
              <a:rPr lang="en-GB" dirty="0" smtClean="0"/>
              <a:t>re-arranging data</a:t>
            </a:r>
          </a:p>
          <a:p>
            <a:pPr lvl="1"/>
            <a:r>
              <a:rPr lang="en-GB" dirty="0" smtClean="0"/>
              <a:t>re-analyses and exploration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Pivot-charts</a:t>
            </a:r>
          </a:p>
          <a:p>
            <a:pPr lvl="1"/>
            <a:r>
              <a:rPr lang="en-GB" dirty="0" smtClean="0"/>
              <a:t>Adjunct to pivot-tables</a:t>
            </a:r>
          </a:p>
          <a:p>
            <a:pPr lvl="1"/>
            <a:r>
              <a:rPr lang="en-GB" dirty="0" smtClean="0"/>
              <a:t>Effective for exploratory data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Pivot-tables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A powerful but confusing feature</a:t>
            </a:r>
          </a:p>
          <a:p>
            <a:r>
              <a:rPr lang="en-GB" dirty="0" smtClean="0"/>
              <a:t>Data need to be arranged so each column is a different variable; select these cells, then select ‘Insert’ -&gt; ‘Pivot Table’</a:t>
            </a:r>
          </a:p>
          <a:p>
            <a:r>
              <a:rPr lang="en-GB" dirty="0" smtClean="0"/>
              <a:t>Pivot tables arrange and summarise one variable (a ‘response’ variable) according to at least one other variable (‘conditioning’ variables)</a:t>
            </a:r>
          </a:p>
          <a:p>
            <a:r>
              <a:rPr lang="en-GB" dirty="0" smtClean="0"/>
              <a:t>Most appropriate when response variable is cardinal (numeric) and the conditional variables are categorical.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1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Pivot-tables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3443" t="22133" r="35637" b="29567"/>
          <a:stretch>
            <a:fillRect/>
          </a:stretch>
        </p:blipFill>
        <p:spPr bwMode="auto">
          <a:xfrm>
            <a:off x="179512" y="1484784"/>
            <a:ext cx="3528392" cy="468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53150" t="22000" r="30260" b="28300"/>
          <a:stretch>
            <a:fillRect/>
          </a:stretch>
        </p:blipFill>
        <p:spPr bwMode="auto">
          <a:xfrm>
            <a:off x="3923928" y="1628800"/>
            <a:ext cx="5047659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2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Afternoon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afternoon of three parts</a:t>
            </a:r>
          </a:p>
          <a:p>
            <a:r>
              <a:rPr lang="en-GB" b="1" dirty="0" smtClean="0"/>
              <a:t>Part one</a:t>
            </a:r>
            <a:r>
              <a:rPr lang="en-GB" dirty="0" smtClean="0"/>
              <a:t>: Some practical tips with data management (All delegates)</a:t>
            </a:r>
          </a:p>
          <a:p>
            <a:r>
              <a:rPr lang="en-GB" b="1" dirty="0" smtClean="0"/>
              <a:t>Part two</a:t>
            </a:r>
            <a:r>
              <a:rPr lang="en-GB" dirty="0" smtClean="0"/>
              <a:t>: Split into 3-4 groups</a:t>
            </a:r>
          </a:p>
          <a:p>
            <a:pPr lvl="1"/>
            <a:r>
              <a:rPr lang="en-GB" dirty="0" smtClean="0"/>
              <a:t>Decide on the data to use</a:t>
            </a:r>
          </a:p>
          <a:p>
            <a:pPr lvl="1"/>
            <a:r>
              <a:rPr lang="en-GB" dirty="0" smtClean="0"/>
              <a:t>Decide on the type of visualisation to produce</a:t>
            </a:r>
          </a:p>
          <a:p>
            <a:r>
              <a:rPr lang="en-GB" b="1" dirty="0" smtClean="0"/>
              <a:t>Part three</a:t>
            </a:r>
            <a:r>
              <a:rPr lang="en-GB" dirty="0" smtClean="0"/>
              <a:t>: Presentation of visualisation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Census Data</a:t>
            </a:r>
          </a:p>
          <a:p>
            <a:pPr lvl="1"/>
            <a:r>
              <a:rPr lang="en-GB" dirty="0" smtClean="0"/>
              <a:t>Two years</a:t>
            </a:r>
          </a:p>
          <a:p>
            <a:pPr lvl="1"/>
            <a:r>
              <a:rPr lang="en-GB" dirty="0" err="1" smtClean="0"/>
              <a:t>Datazone</a:t>
            </a:r>
            <a:r>
              <a:rPr lang="en-GB" dirty="0" smtClean="0"/>
              <a:t> and local authority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SNS </a:t>
            </a:r>
            <a:r>
              <a:rPr lang="en-GB" dirty="0" smtClean="0"/>
              <a:t>Data</a:t>
            </a:r>
            <a:endParaRPr lang="en-GB" dirty="0" smtClean="0"/>
          </a:p>
          <a:p>
            <a:pPr lvl="1"/>
            <a:r>
              <a:rPr lang="en-GB" dirty="0" smtClean="0"/>
              <a:t>Housing Data</a:t>
            </a:r>
          </a:p>
          <a:p>
            <a:pPr lvl="1"/>
            <a:r>
              <a:rPr lang="en-GB" dirty="0" smtClean="0"/>
              <a:t>Time series</a:t>
            </a:r>
          </a:p>
          <a:p>
            <a:pPr lvl="1"/>
            <a:r>
              <a:rPr lang="en-GB" dirty="0" smtClean="0"/>
              <a:t>Pre-tidied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Excel has a lot of potential, but also takes a lot of time to use well.</a:t>
            </a:r>
          </a:p>
          <a:p>
            <a:r>
              <a:rPr lang="en-GB" dirty="0" smtClean="0"/>
              <a:t>It is good for:</a:t>
            </a:r>
          </a:p>
          <a:p>
            <a:pPr lvl="1"/>
            <a:r>
              <a:rPr lang="en-GB" dirty="0" smtClean="0"/>
              <a:t>Helping to explore fairly simple data</a:t>
            </a:r>
          </a:p>
          <a:p>
            <a:pPr lvl="1"/>
            <a:r>
              <a:rPr lang="en-GB" dirty="0" smtClean="0"/>
              <a:t>Learning and applying basic programming principles</a:t>
            </a:r>
          </a:p>
          <a:p>
            <a:pPr lvl="1"/>
            <a:r>
              <a:rPr lang="en-GB" dirty="0" smtClean="0"/>
              <a:t>Data cleaning and exploration</a:t>
            </a:r>
          </a:p>
          <a:p>
            <a:pPr lvl="1"/>
            <a:r>
              <a:rPr lang="en-GB" dirty="0" smtClean="0"/>
              <a:t>Working with lots of data formats</a:t>
            </a:r>
          </a:p>
          <a:p>
            <a:pPr lvl="1"/>
            <a:r>
              <a:rPr lang="en-GB" dirty="0" smtClean="0"/>
              <a:t>Producing publication ready graphs and tables</a:t>
            </a:r>
          </a:p>
          <a:p>
            <a:pPr lvl="1"/>
            <a:r>
              <a:rPr lang="en-GB" dirty="0" smtClean="0"/>
              <a:t>Employability outside of academia</a:t>
            </a:r>
          </a:p>
          <a:p>
            <a:r>
              <a:rPr lang="en-GB" dirty="0" smtClean="0"/>
              <a:t>It is less good for:</a:t>
            </a:r>
          </a:p>
          <a:p>
            <a:pPr lvl="1"/>
            <a:r>
              <a:rPr lang="en-GB" dirty="0" smtClean="0"/>
              <a:t>Doing complex statistics</a:t>
            </a:r>
          </a:p>
          <a:p>
            <a:pPr lvl="1"/>
            <a:r>
              <a:rPr lang="en-GB" dirty="0" smtClean="0"/>
              <a:t>Rearranging data (e.g. Wide to long and back again)</a:t>
            </a:r>
          </a:p>
          <a:p>
            <a:pPr lvl="1"/>
            <a:r>
              <a:rPr lang="en-GB" dirty="0" smtClean="0"/>
              <a:t>Showing the research process in a linear and sequential way (‘audit trail’</a:t>
            </a:r>
          </a:p>
          <a:p>
            <a:pPr lvl="1"/>
            <a:r>
              <a:rPr lang="en-GB" dirty="0" smtClean="0"/>
              <a:t>Automating analyses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8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John </a:t>
            </a:r>
            <a:r>
              <a:rPr lang="en-GB" dirty="0" err="1" smtClean="0"/>
              <a:t>Tukey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1556792"/>
            <a:ext cx="4762872" cy="4569371"/>
          </a:xfrm>
        </p:spPr>
        <p:txBody>
          <a:bodyPr>
            <a:normAutofit/>
          </a:bodyPr>
          <a:lstStyle/>
          <a:p>
            <a:pPr lvl="2">
              <a:buNone/>
            </a:pPr>
            <a:endParaRPr lang="en-GB" dirty="0" smtClean="0"/>
          </a:p>
          <a:p>
            <a:pPr lvl="2">
              <a:buNone/>
            </a:pPr>
            <a:endParaRPr lang="en-GB" dirty="0" smtClean="0"/>
          </a:p>
          <a:p>
            <a:pPr lvl="2">
              <a:buNone/>
            </a:pPr>
            <a:endParaRPr lang="en-GB" sz="1800" dirty="0" smtClean="0"/>
          </a:p>
          <a:p>
            <a:pPr lvl="2">
              <a:buNone/>
            </a:pPr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 smtClean="0"/>
          </a:p>
        </p:txBody>
      </p:sp>
      <p:sp>
        <p:nvSpPr>
          <p:cNvPr id="105474" name="AutoShape 2" descr="data:image/jpeg;base64,/9j/4AAQSkZJRgABAQAAAQABAAD/2wCEAAkGBhQSERUUExQVFRUVGBgWFxcYGR0YFRQWFxcYFRUXFxUYHCYeFxklGRUUHy8gIycpLCwsFR4xNTAqNSYrLCkBCQoKDgwNFQ8PFikcFBwpKSkpKSksKSkpKSkpKSkpKSwpKSopKSkpKSkpKSwpKSkpKSwpKSwsLCkpKTUpLDUpKf/AABEIAL4BCQMBIgACEQEDEQH/xAAbAAACAwEBAQAAAAAAAAAAAAADBAECBQAGB//EAE4QAAECAwUDBwgFCQYHAAMAAAECEQADIQQSMUFRBSJhEzJicYGRsQYjQlJyodHwFDNDgsEVJFNjkqKywtI0c4PD4fEHRFSTlLPTFiVF/8QAGQEBAQEBAQEAAAAAAAAAAAAAAQACAwUE/8QAHxEBAQEAAQQDAQAAAAAAAAAAAAERIQISQfAxUYFh/9oADAMBAAIRAxEAPwD00qWLooMBlwi3JjQd0dKG6OoeEEAjy32E7XKBAS7XrwcDoKOOWD9kFskhkJBYkJSCRUEgBz3xNrsN8AOUtmOIKSCDTAmDSZF1ISAwSAAOADCCTlq2YpyQ0HdHckNB3QVo67CyUtAbBIPZFQQ7MMNIbKYjk+ESJ8qnMN2RZF1Ts1Orrhq5FeTiQJlDQd0RyQ0HdBimIuwIEyhoO6KmUNB3QwUxQpiQBlDQd0UVLGg7oZIgEyMkrapY5WTQc2Z/EiHDIGg7oWtn1sn2Jn8UuH0iKmAhA0HdBUyhoO6L3IsExJQShoO6LcmNB3Re7E3YQXTMQQSGYY0iDNSGpjXCDfRU13ccaYvi8ETLaHgFhNFGSS5bm654QcSxoO6CXI5okHyY0HdAlSqiiW6uvD3Q00VKIkCFJ0HdrBDLGg7ovdjmiQCZYL0GOnARACNB3QZCMYXChSmL9zP4sIpDaIqWNB3QLkxoO6Cu4+dYHGaYAZYViHZEtuDlT+EFXZU13RinxEC5NyaqG5KwbVeoMGXZjXfXin1dR0Y2y5dkTv7owHhEzbIjf3RzdMOdHLsx399eWY09mOm2bn76+bqOl0YU5djQ6t0c3T2o4WJF4biebpxEdMstVb6+bqOlwiRZd4b6+bqNRwiAUuxo83up5ugrRMcmxo3N1OeQ0i0uzfV76+bqNE8IhNm5m8vPPh1RFWyWNBTVKTvTMhlMUBFhYkOrcTlkNBEWOzbvPXzpmf6xfCLos1Vb68RmNBwiCv0JF7mJw0GsQuxIcbic8hpFzZ97nrw1GvVFV2Wqd9eeY06oErNsaGG6nFOXSEVnWNF07owOXCLzrKWG+vFOY9YdGKzbMbp314H1dPZiLvoiPVEJosyWFPGHVWc+uv8Ad/phNMg3Rvq/d/pjJL2mQnlZFP0uZw3KYxpLsiWwOWZ1HGM20yDysnfVjN9XRHRjSXIN36xWXqajoRXwYL9ETp7z8YmVZU3RTIZnSO5A+uv9z+iLS7Obo31YD1dPYiCJVlSxpmr+IxKLKm8d0ZR0qzn114q9X1j0IsiQXO+rL1f6IQg2VN4bowPimJVZE03Rj+BiTZzeG+rA+rqnoRKrOab6sejoehEkTLKluaPkxb6Ij1RETbOW56v3dfYi5kH11/uf0RIOXZUsN0YDwhc2ZL4ZnxX8B3QYWMkDzszAYXNPYhGZswl/PT8TgpIzXomIiLRLS15gCQA5ZybjCpqTWnGMizbREy3LsyQ3JyrxUa7xMul3gFd5MTa/IqROIM1U9ZyvTSW5jsDhjC2wtl2WVbVIkLXyvJKMw3gthfQwJUDvOX1jcwt5VlLteR13QwZ3B33f4RCrGlN9wCUywRSj75e6Sa7qe6LiVKJblEuSQ3m3vOxDXHd6QT6M61ArUXSl+bUPM6EYCkuWBMDBnQon9qXl2nvg7wLk7s0bxO4vFqb0vQCDNGaS6AbxZuZKyfNfGGFJVWoxTkdR0oDL5x9iV4rhkk1pmnPqjbKFpVvVGWR09qImhW/Uc31T0ulF1qO9TTMaRQusqAonAqzLOClPgTlgK4IVmrN5QBBN0UCT0sd5hjmYsiVMJclKaMwDnvJb3QxLQBQNr25k8eMLT7WaXG3l3LxwBD3iBm11Q69Ykk2UABystQbxGgZksMhCy7LXIcAla2HFV78BF7ROZKlsohF4sDvKIBDBy1TT8GjF+mq3FLe6SV0eqkzZaZbECromEXSAVYHB4sTWlSgKCWTmClRSFDMgFTgufe7wxLkg4FaTmCpyP2rw7oy0bZWUulAHNDqJoDOMosAkeiArH0hjnpOwfeLm64JfG7hWgL/DARJZUpYLhST7Qb3pP4QNU1TpvMnHEUw9YKbsoeEWl2khLqYgKKXGYvXQpsxh7yIYVx98CBnJVSoxT6J9YdKKTgq6apwOR09qJmSSkbtQGN3qIO6Thhhh1YxC5rpJAyPgXcZGBIUFap7j/VCgCmFR3H+qHVKOnvEKBRbD3iBorPB5SThjNyOiOMaSwpsssjqOMZ85RvyaZzdNERqXqYaaajjBTFglWqe4/GLICmFU4DI6dcSFHQ+74xKFFhQ4DTTriDpQU2WJyPrHjEpCnOGWR+MdLUWwOJ01PGJSouaHLT4xoOZV4YYHI6p4xKgqmGOh0PGJvF8DgdNRxjpizRkk11AyPGJImBTZdx164sQrh3H4wGdOWx83+8nWFbdabU3mZEp9Zk1h3JQX7xEjSUzGDKRgPRJy9uMO0bKtZU4tl2pomQlsV+sok4HPOOs8/aYG9KsisGZa0sONC8Z9o/KpJb6ImpwvEiq/WB6XujUjTrX5N2iYGXtCYAogMEJQCTdYbqhrhwhPyQ2NLs1uXLlzuUWJKit0MEOuWQHCqq4ZRmbQ8jdoTyFTZstTVG+QE4VACQE4iNPyG8mp1ntKpkxUtYmS1pdC7xJvoJckDjHTx8nw91dVqnuP9UCluFqduanANmvUmIFgQMJQ92WFHpAraSUzQ1TKAGbk8oMBj1RxZEmfWD2V/wAUuLRUjfT7CvGXFoKgZSmUfYlZHVekNcoK9acjqOEKS1MTQnclaesvUw0ZmO6cU6ap4xtkO2WgBK6kAAqUQKhCUgrI4tQcSIparahICSSlnLMaoRz2IegavAcYYlSwpUwkOCyCCxDXQSCON73QOfITV0hgGAuuClt7LpLDUx4xID8oyzgpqKbdLgo55DJpdzEdJtUogATE3SygCKi8u6ljT06COSqWarQxJIa4d0FgQVMxdkucKDSA8nKUSBKF1IOKC5BLlujm2elIiZVa0G6xJvglNFKJAoogZAOK9IQsmfJUkArTeVzRiLxu3CAAHO/LIb1geMEsk+UQndAIO6wNCpkuDkC4erUijyMpWBBDJwNLpGh3UjgwFIkpLtMopHnkmhLpGCQAo3W5oCFozpniRDCbWjAKSq8dSzqLJTgcXasAXyAcCWl+azGt5krdhUbqQdSnqJifNkJSGQ944AEDdNCeAJxrwwiBkW2Xyal3ryUJCy1QEtfBDAOGDjqgI2nLNbwG8Ul+c95SEgPRnQsUxuwI8klRSJYCFBQVRRvAioKRhUtUV3sotytnvNdBepLEgm8VChFS6lF+kdTEVE29CQo8oAWpVgFAKvEpwAdKqAegrN2Mq2oN4oLhheYFt4bisOIHEHowG0ciWZCbpxKkl98qemNSqYScrx9Ys2iwyyndSAFJbShBAp1KNOMCGKxx7j8ITCw3+hhiVPKkpLGoByzD6wuF0FD7vjGais1Yvyeub/LGqFhu7xEZCl78qh503TRHGNZK6YHLxEFJgLEShYYdQ8IgL4GJQugocBFFXS5g958TEpmBz2R0tfA4nxMDXPIJZC1YYXf5lCECmYH7DkeEAmbSQGpMxylTDkdERX6cq8PMzcDnK1H62BWjaMwNdss1Rf15KRgf1h8ISrbNupSKS7Qr2ZEzxUkCM7bPlTNEo/R7LaFzDQX5K0pTxOvUO+Otu1be3m7CgDVc9B9ySPGFFbQ2v/0tnH3x/wDWNyLGTb/KG3zbJyX0SemaQAZqUqAKc2SzgkUxzMee2eNpyC6EWnS6pKlJzHNUCHxj2Jtm2MpFnAalU/8A1hddr2vhyMgGtXTi6tZjetG5c+mnj7dYdozj5yXaV8ClV3LBIDDLKPT/APDuXaJU4S5yJkuUmXMKApJAKlLllWVT+EVmS9sqwKE+yZQ9Xr6MO+SOz7Yi1mZa3U8lSUm+lTb6FMwLAQ28eFXsgK89eODBsXbmu2WMAti6Tm/RaH9Z290EMuZ68z9mXA7WyhOBdI5IOaAt5zA4Dtjgwueej2FeMuLtFSN9PsK8ZcXeCktLdyzc2V/EqGiTXDFPinhC0sVNfRleKoZKTWuacuKY0yvZjVYON7xSk/PVBVpFH1DdYqPj2QsgXZhJNFMnqUA47wSOwawedIChUAtg+UIEEBtMu8ktoceaaYFsoXRYAQRqS9S+hYYJp81iq7LKoAMwCA5BYEhOLDAd3GJORallQbk7rB2KiRWpDBiG6opItk5WCZb9a6YYm63rdw1pwEoG8EF2vvVzk5q7lvdAbZNlSklUyWQHrdJO8SBkakkiAmJqpo3iJQOFSpineJq1KhGRz0ESuZOyEt72BKqoGeGNR3wrITKmAkJSsDFnYENQuccD2DhBhZ5VBcZ3SB1O4oeB4UiQsmasPyplgdEmhYku/Bu4wxyorXDHg1S8Z5ssog3QAVOASCQ4xoaKIZ+yCJ2eht0C6zEuSWzD5E5nGsSNu8UWtgScq91YrLsSE1SkDv8AnKBbQqkp1BfgkCvfQfe4QJEhKghIpRIHuHCF95su8/CHCDr7oTILY+6M0lpoN+ThjNz4J4RpTSu7uhL0xJbEaJjOnpN+TXOblwTGoxbHTLiOMVagCxavR+jjr5Q+DQsZFvIDTbKKD7OYf8yNYJPrDu/1iyElhXIZcOuGUMD6DtE4WqzipwknU6qMDTsvaTn88k5fYCPRpQWopqmrPmeMB+jTHPniMK3E/jGu5MJOydpBX9tkmhxkBsRoIclWXaAIvT7Kqv6JYyOixDatnzX/ALVMFDhLlUqP1cUmbHnFvzydjkiSDgf1UOoO32yfJllc1dlSkM6jygFSAMznGLO/4iy0/ayFeyicfFIEH215FJmj84tloUBgFqQEvg7XQH4xiT/IfZyKqtpH+JKfuCXjUnT5PD1OxduKtUu9JXZ1NRQ84FJ60kOOvCDL5d/scTmvWZwj5la/oEhYMiba1qHpoKJYHUopve6NTZPlRKVRdstko9O5MHpemJZOYxAxMN6PMWPalFqOBs4wxTMPqdIcIBs6y2kWgKnTZa0mWoJQlJQEl5Zdy5JalTCdktEuYRc2ko4ZyHxTkZb/AO0algsi0zUEz1zAUKAvCWw5mBQhMYA/JymxQxDfXKZu+JtxN2cT+iyJJ+04Yxczn9Bbio81nwPb7+uItaS00OD5ocB9ppGUuecj2FeMuLtA33kewrxlwR4EXQ14uW3ZWbZq4wwbta5p9I6p4wuhVTjzZWROatIaMzGhxTkejwjTKsxCSFh9PSOg40MXl2tlXFEPkaMvTqVQ0zy0HKXzqHLI6DhETyCFggkFODFjQ8IQOqWDiBEXOwZAN8IWUVJJukkAPdUDxwWzjDN+yO/KaRzwqXxUN39sboHWREgnn3lC6lSHYFxeu6lwB2MX1GdLQiYoB5AU2RUhqOfVLVao46B2uQlzAVJAW9XSpwcsQWwgS7Of0T/f4N2f6nWAhIlLSaSgUtXedTq3lNeLEXmFanHDGETJwFZQ4MtLgE1HNAZg/Fx2XNncMZWD/aE44+Ag9nsaRUJIPWT+MSARMWE1TdW+6m9eChTHQGvU0NqkpJdgTqweBTdoS0m6VC96o3l/sJdXugRtaiQEoUkH0lJL9iB+JHUYkPaLQEAPiaAZqOgfxyhZaAyiVC8QXZRbAsBXAOe8nOCsAMFEkpckFzvDhhwFImevdNDgcjp1QJRQTr+8fjCZutj+8fjDxVwPcfhCZWGwPcfhGSXtIF+TXOZmdEcY1AkNicszqOMZlqUL8nHGZkfVRwjTChdw0yOo4RUjJSNT+0fjEggAOpqDFXDrjkqGh/ZPwjgoMKE0Hok5cBFEAdoyE86dLFTjNAzPSjPtHlRYkvetKcuatRP7hJjURakh91eJwlr9Y9GAzdqhJLSp6sKJlK/maNRPPWny3sKcFzl0NEmdwzUpPGMHaHl5ZzzLLNV/eT5gB+6FK8Y9Xa/KaeD5vZ9pUWPOuoGWhUf94wrXt7a6juWTkxkyLx71Kb3R0k90x5K1eUCFlxYbMOsTFHvMyL7P27JSrztgkLT0ApCh3qIMb/5T20DWUsjQykN7gD742rD5T7QH1uz1q4oJSe5V7xjdvull2XauyFDesxQW9KWojvQowygbHOAkjrSsevqPZj0ll8olkC9Y7WmnqpUPct/dFxtIEnzc8dctWszR9fdHPWWAiwbKOVmy9PinVXtRobHs1kRMAs5ljdUVCXMp6GICqdcaaLaKbszEegvVHCFUW1Sp6UCXMSBLUeUUg3bzywwSamjl6ZQajiVqzSnj54+6kRNbzrF/NjMn9J1nugjL9Yf9lTeMAtKxdmu/1SQWSQ78oKJMZAvpI9hXjLgkCbeR7CurGXBIzSAklyw9CVn0lcIYvGtBinP2eEKPvHeCdyXk71Xxgt813xin0T0elGgYKjv0GWfAcImaTv0GGvA8ICVne3xl6J0HSiZqzv76cPVOh6UIGmlTqoObr7XCJvKvYDm68eqATFl1b6eb6p6XSjlqU/1iRTG5x9qIAzNmS1lF6TKUbuJAf0c7r/7wCXshDJYLS49GfNTkNFQXkphutPCd01EtNOb6xI/2hBWxZy7r26eKOyEy06ZpRD+tGrNsx0uVTjVQ/tE3JagPS0Ai6NkIcvLv1HPmLXkDgtxCdi2VOCQ1tm4qxlSj6RzKPl4ILBOc/nqxX9FKrQdGL9DSlSrhZKEpDYJoMdAmLKKnG6M8+HVGZ9DnAn88UaP9VKduxMZ1o20UEeetC8aJsatOKUj3xYsekmE6DFOfSHCKzibpoMDnw6o8qvytX+jtZqP+UAzH6yATfK+cX81a2b/ph/VF2049VNXN9FCO1ZHhLMZq5s9qS5XbMV/8oxv/AMsm/o7Z/wCKn+uF1eU831LX/wCMn+qLspxr2udab0lpch3Ww5Rbc1LueT6ob5e2t9VZsvtZmo/Vx5+Z5VHzRVKtAYrqZFS4TgAvh7xGgny0S31doy/5ZWv95Bem/RjTMzaOSLGOtc0/yiAhO1CAxsQoMppiifLVHqWj/wAaZ/XBpHlfLIA86mgxss78Hi5+kVNk2sXadZU1OCTqX5yDC6tjbXJP53KHUG8JMa8vykl/pFCp/wCWnamKo2tyiiE2kowqbMpL9swNDt+kwj5MbVettDkH7RfDRHVAJ/kNtJfOtYV/izf6Y3rXYlqO9tKaHB5iEJ09RL/7RlT/ACXlL5+0LUp9QojwaNTq9wvO7Q8ipko+etlmSrRU1V7uKXjk7YtFnVcTtFKm0vzUdQUZah3Rrq/4e2SrWqY/sN+EIWnyUsiFMJlsXxRZyU95AfsjXdKXtth261rlJV+azkkDfRMWknrHJkBWuHVDip01/q0Z/aH9Z+q648LY9gWdBdFot0s6izzEnvSmNeXKKmA2jagztelFL87EqQL3a+JjFjNj0iZs1/q0Yj7Q+sj9XFZEyYZqHQkC4rBZPqZFAhOzy5mAtl7CplS3xRoB8iDBS0rl+cC91WCEgiiemAYyDH0Gp5rORd4GhTQ6UhmWfOKcNuIzfOZCZVW9cS5LvdQ76vyvARazTFLWouBupxSDmvRZaADzj5xPsr/ilxaAqSRMS5B3V4Bs5fEwWCkuFMTUDclY+0rjBzOx304p/l4wELY4gbkvH2l8YJNtIAJK0AOnEtp0o0yKZvO305eA4xM2bRW+nD8D0o83tPy6lSllKb012dUtJKU0GZULx6u+LzvLiQpCrs26SM5E0tjkG8YcpyvQzZ43t9PN/q6ULzdsSkqrNQKaE58DGIbSuYd3aUsFQDASpYJd2SylEg9daxS2bLnOy9qrTTIIR2bqhDixozfKWSAlptbuIlTFNzcgKx43yhtwmJpNt00tRCZXJSu3cqOwmGjseWCCra05xmCothos/Ijd2TthKboVb0zQzMuWEHL0gznreNfHMPw+aWLlUFwi1j+7UpJ/9cbdm2irObtZPVvZDMtH0Wx7TRcHnpeKsx6yulDMuc9QtBGowwGd6K9f8WvnSNpl/wC0bW/7YJ8YOjaLkPbNpj2pL+CTHv8AlC/OTh8+lFVzC4305+HtQd38GvG/Sww/P7biMZCtR+phgC8KbRtOGCpYS9MN6UI9TNmmm+nEeI6UUnTDdO+nA+HtRnuWs1FlmJ/5xR60SvwSIqlKmHn0n7ifwMahmH1k/P3oWvlucn5+9GLSzlqN6U60llTcmyR0o10TKc9OXzzozbQo35VU86Z4I4xqS1FsU/PbBUOiZ00/P3ouidujfTgPnnRVKzqn57YtKWWFU4Dw64kClS6+eQKn0OJ/WQvNkzVEtawjDmy0V/aJjQlKOqcT4njEhRc1Tl+PGFayvoM9/wC3qwNeTk8OHy0DmbKnH/8AozexEoeAjavlxVOB14cYspZpvJx/A8YdWvJWvyPUuqto2lR9sN3BUP2fY01FBtGcR0hLX71AmNuYssd5Pz96LXz6yfn70W1aQsiZiUh7SlVBihIOHRUIIqZ004n/ADOlDMtZYbycB4e1C8wl8U4n/M4xBwm156cfxR0oCpbrQCtPNUNKEJzCqQW8XxT8qR0oBMnEKQXB3VCgrUI6USVW15t7HHlC2rtyzt2ZQaVMCVHeBF1ABqalS2ckk9pgBP8AehtCrI4NynyIraVXhUkUl0Z1UUuhF41JAz8YiJKnlSwTlyyexK0Ae4QzCVkFQ71M41cFjMSRQ1whyBMy37blSFATZiUXkIIcKLsVPh1wjN8s5FWtMrFJ+qmHAjpcIzvLPaSpUyVdnTJTyw4QkKCmUal1pwfjHnZnlEs4220ZfZgeE2OkjU6dj0tq8skklreA/q2VRy6ajCw8qAtRT+U1pcYmypCc8Tl/rGEdtE42+016HwnQazeUipZU1snqvBt+SleuS5pbsjWHta0/bgD/AP7dZp6MhycaUHy8ITNtoVjtO19YlFI/dXAZnlIpbvbpyeqQhP8ADMf/AHg6vK5f/XLwZxZUP/H74c99iwzsfYSbWVcltG0Epa86VpIfBnXXA90bVj8krQgpUnaM92wIvDquqWRGBI8oFKlqJ2mU5MqzjlPuXSe8aZRhydvLTMpbLQ3rFL/uGaQR8tFloyvp9jslpuD86QedjID84vhMHhBUWa0OXtEo/wCBwGk2MLZO1VqlhtoWNWPPlhKhUmo5RJGuGcOotk0v+eWH9jgP10YxhrBM0Gq5Rp+jUP8ANi4v3heKDjgCMuKjGSg2hZ3LVZDT0ZRVr+tMOWKVOSrzqpCxVihBQe11KDRmrD0x+GI8RFJzscMD4RMwjROIz4jhFJpDHm4HPh1QBavCFssoOojo/PZCz09Hv/0jJK2vnycMZngiNOWKZRmW3nyqJxmeCOEaUpNMB89kFahlI4D57ItLFBQYD5wiiU8B89kXQmg3R89kIWljgMT49USBU4ZfOEVQnojE+PVEhNTujL5whCWrgMD+HCJVlRMQUV5qcD+HCOKMN1PyOqFImAscIuX6MUmJoaJ+eyJI4J+eyJIQ7Dm4DwgEzsxP88EQKCicB4dUBmJ4Jz/n4RJar+j8lMAWtlyyboF1XVgmDXK81PyU8IVtMgqVLAuiiq9idADpEg1W2ruoVwvpbLInDGDzU3yWYhpZphzlv3fhC65O9dvV0ZefGtKe6HLHKKVEEjmpqOtetYiXso3h1zsgPtEaeOcNQNEkJUANJh/aWhRw64NdgVLpSCfuS/FUMKlitBinxELpz9iX4qho+l93xEaCVSxvUGWXCIn0I3RUt1bqi/uEXUef1DwgNuNRhiPemY/uiC8+6MQKskUGJdotyQfAYaRS2Kw9pPiWgpNeyJM6ajz0oAUZLhqYTHejer3CCWlQQlCroxqGFQxJ8IiYfPS8ME9fNmRG0lebRnXVvRMREsxTdRughSlAFhqtQOHD3xNkkpN/dFFqGA0GsBsX1cj2ldm7M74vYj5yb1+91PxiA4kJfmpw0HHhAly08okXUtdJ5oxcAfjDD17PjAFq88n2FV7RAlp0hLc1OIyGo4QoUgSkkpBJCX3QC6mBypjD040HWPEQio+ZTiKS/eU06ojDBkJ9VPcISkpSXF1NGqwq4fSG5B3fvK/iMLWZW8rhd8IyStvkp5WULqcV5DREaMuyobmJ/ZHwjPt589L65n8kako0ipETZEeoj9kfCKzZKEyyq4igfmjIdUHSYHafqlez+EQXlWVFdxGJ9EanhEpsiHO4jL0Rx4ReVn1nxMWSamNAtaZaElO4mpY7odmJ8QItIs6ShBKEOQCd1OaXOUD2pgMMT2UMHsx3EPoP4YkFarOkXWSmqgDujBjw6oBKs6U2dwlLhJLlINanSG7Web7Q8DASprP9w5cNIkix2ZDK3U0VoPVTw+XgUiQlUtJKEuUgndGLKfAQxYjRXtfyp/0gdnPm0+yPBUSL2pCQVAJSCEFQ3Ri4w7tIJIkoUpBuI+0HNGRCRlwgG0mvV9Xg2CnFfmkM2PnI/wAT+J4T4O/REeoj9kfCE59nSFFkJwl+iM5igctHjQeELZif8L/2mIQGyoG4QACUKcgCu8jSG3haQt+T9hXiiGIyaVmWO8xdQ3QKEDjg3y5iDs4uQ8xiRW+KNoCPF8BDcrmjqHhB0xoaRGzybzmYl8wsFmyDjTV4uvZoL70yoA5w3WzD5muNKmgh6OiGkl7NBxK8GxwPre1jwrhEHZvSXzWxz9br4YUwh14l4lrPGzQCkus3Q2Ic41fEY5N74j8lpN0KvqCXoSN56V0Z8mh9454hpSRYEhIDEM7VIapZmLChiJezkgqLq3q84hu0MT2kw2YgmJaV+gi895bMzX1N14v74quwAqCrywwZryq9pL9xENkxDxHSs6xOzKWGx3lF8NSfkwOdYElLAqGHpKo2gJbKHCYqYDpT6GGZ1dd9WOuLO9YFKsQTmonM3lAnR2Ih1UUjJYtusPnZYvr9NXO4yw3V74002R0sFrTxvE+Jha3/AF0v2V+MuNCQYqVjZaUUsHW8qnY7RKLFusVKPG8fAFoKDBEwjQZNjYVWs/eI8DHIsRBJK1kHK8adrvDIMTCNJzdnBSgSpRSPRJJrhiS+cXVYcLq1pAycl+80pSGXiXiWlbRYLwDLWGLu5PiaR0zZ4KCl1AM3OPgS0MvEvEtKStnhKWvLJ1vEPlgC2Dd0dJ2cAGKlHTeIYaBjxPfDbxzwrSI2QColRUp6AEmgrm7nGOVsmqSla0s9ASQXxxNMIeBiYltKSrGRzpi1dpHgqOVZA7ut8OerJ2z4mGjFTENJosiUlw9A1VEgChLAlhgO6CNBFmBvAXSeaOoeEFTGfJ2km6KKwGQ064MnaaNFdw+MOA48dCf5TRoruHxjjtNOiu4fGHAceOeE/wApo0V3D4x35TToruHxixGyYh4U/KadFdw+MR+U06K7h8YgbJiHhQ7TToruHxip2mnRXcPjFhORDwmdpp0V3D4xB2mnRXcPjBhNkxUmFPyknRXcPjHHaSdFdw+MWIyTFXhb8pJ0V3D4xCdop0V3D4xnCBbz56X7K/4pcNmaQBdDl9Wp8fjGVbtoJ5aXjzV6esjjDX0uWoMoEjHtw14wWGU+i0Lr5sgtR1BiXoKYRc2pY+zPXeDQglUr1Vd5/qgqJ0oA7qqt7i4xVqIZKth1FqWfslDtT8YldoWymQ7EAVAvAmp4BoRvScWX3n+qLmfKLulVS5669LiYco4Ni1Lr5sggOBeFas2NKViV2iZS7LdwXcgEEYDthMzZRbdVQMOxz63E98KW3asqURuKN4KzbQH0qUUYcq4aqrXMH2feoDLV9Yn6RMYnkw4LMVZMS75VYNxjCkbdklTGWpiU5vgXFCa70E/LMsKKOTN0K1JJY3Xxiwtg2mYXuyx2qGgxZ2q/cNYkWiZeAuUepvB2q1Oq7TiYVXMkkuUFySTk5Jc4K4xKZ0oYJVn7wx9LSLKNhwz1Aq3GZ7pvBlUDUycv7uyv0pf6PtvBoVE2SxF0saHjV/W1jiuSfQPz96LKNhtdpXRkCodrwBB04xCp63DIoQH3hQvXrYQsqZJLOklsHyq+usV5WSC4QQRn8qiyrYdXA3gC9pJ0V3D4wP8AKCdFdw+MGU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9026" name="Picture 2" descr="http://ecx.images-amazon.com/images/I/41QMTYHJ4QL._SY300_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844824"/>
            <a:ext cx="2736304" cy="3984909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076328" y="1709192"/>
            <a:ext cx="4762872" cy="456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400" b="1" dirty="0" smtClean="0"/>
              <a:t>Exploratory Data Analysis</a:t>
            </a:r>
            <a:endParaRPr kumimoji="0" lang="en-GB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Crudely: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GB" sz="2400" noProof="0" dirty="0" smtClean="0"/>
              <a:t>A series of (mainly visual) methods for trying to be less dependent on summary statistics and the assumptions used to construct them.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3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Visualisation: </a:t>
            </a:r>
            <a:br>
              <a:rPr lang="en-GB" dirty="0" smtClean="0"/>
            </a:br>
            <a:r>
              <a:rPr lang="en-GB" dirty="0" smtClean="0"/>
              <a:t>A Bar Bel</a:t>
            </a:r>
            <a:r>
              <a:rPr lang="en-GB" dirty="0" smtClean="0"/>
              <a:t>l Strategy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The two extremes:</a:t>
            </a:r>
          </a:p>
          <a:p>
            <a:r>
              <a:rPr lang="en-GB" dirty="0" smtClean="0"/>
              <a:t>Excel</a:t>
            </a:r>
          </a:p>
          <a:p>
            <a:r>
              <a:rPr lang="en-GB" dirty="0" smtClean="0"/>
              <a:t>R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 third option:</a:t>
            </a:r>
          </a:p>
          <a:p>
            <a:r>
              <a:rPr lang="en-GB" dirty="0" smtClean="0"/>
              <a:t>Tableau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final thoughts?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Thanks for listening!</a:t>
            </a:r>
          </a:p>
          <a:p>
            <a:pPr algn="r">
              <a:buNone/>
            </a:pPr>
            <a:endParaRPr lang="en-GB" dirty="0" smtClean="0">
              <a:hlinkClick r:id="rId2"/>
            </a:endParaRPr>
          </a:p>
          <a:p>
            <a:pPr algn="r">
              <a:buNone/>
            </a:pPr>
            <a:endParaRPr lang="en-GB" dirty="0" smtClean="0">
              <a:hlinkClick r:id="rId2"/>
            </a:endParaRPr>
          </a:p>
          <a:p>
            <a:pPr algn="r">
              <a:buNone/>
            </a:pPr>
            <a:endParaRPr lang="en-GB" dirty="0" smtClean="0">
              <a:hlinkClick r:id="rId2"/>
            </a:endParaRPr>
          </a:p>
          <a:p>
            <a:pPr algn="r">
              <a:buNone/>
            </a:pPr>
            <a:endParaRPr lang="en-GB" dirty="0" smtClean="0">
              <a:hlinkClick r:id="rId2"/>
            </a:endParaRPr>
          </a:p>
          <a:p>
            <a:pPr algn="r">
              <a:buNone/>
            </a:pPr>
            <a:endParaRPr lang="en-GB" dirty="0" smtClean="0">
              <a:hlinkClick r:id="rId2"/>
            </a:endParaRPr>
          </a:p>
          <a:p>
            <a:pPr algn="r">
              <a:buNone/>
            </a:pPr>
            <a:r>
              <a:rPr lang="en-GB" dirty="0" smtClean="0">
                <a:hlinkClick r:id="rId2"/>
              </a:rPr>
              <a:t>Jonathan.minton@glasgow.ac.uk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790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Additional material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50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Accessing data from different 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Registration</a:t>
            </a:r>
          </a:p>
          <a:p>
            <a:r>
              <a:rPr lang="en-GB" dirty="0" smtClean="0"/>
              <a:t>Restricted access and special licenses</a:t>
            </a:r>
          </a:p>
          <a:p>
            <a:r>
              <a:rPr lang="en-GB" dirty="0" smtClean="0"/>
              <a:t>Data queries and previewing</a:t>
            </a:r>
          </a:p>
          <a:p>
            <a:r>
              <a:rPr lang="en-GB" dirty="0" smtClean="0"/>
              <a:t>Manuals and help files</a:t>
            </a:r>
          </a:p>
          <a:p>
            <a:r>
              <a:rPr lang="en-GB" dirty="0" smtClean="0"/>
              <a:t>Saving downloads sensibly</a:t>
            </a:r>
          </a:p>
          <a:p>
            <a:pPr lvl="1"/>
            <a:r>
              <a:rPr lang="en-GB" dirty="0" smtClean="0"/>
              <a:t>Know your browser’s download folder</a:t>
            </a:r>
          </a:p>
          <a:p>
            <a:pPr lvl="1"/>
            <a:r>
              <a:rPr lang="en-GB" dirty="0" smtClean="0"/>
              <a:t>Many files are automatically given the same name</a:t>
            </a:r>
          </a:p>
        </p:txBody>
      </p:sp>
    </p:spTree>
    <p:extLst>
      <p:ext uri="{BB962C8B-B14F-4D97-AF65-F5344CB8AC3E}">
        <p14:creationId xmlns:p14="http://schemas.microsoft.com/office/powerpoint/2010/main" val="8565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Differences between data formats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Ultimately, all computer data is a stream of 0s and 1s</a:t>
            </a:r>
          </a:p>
          <a:p>
            <a:r>
              <a:rPr lang="en-GB" dirty="0" smtClean="0"/>
              <a:t>Data scientists distinguish between two types of computer file:</a:t>
            </a:r>
          </a:p>
          <a:p>
            <a:pPr lvl="1"/>
            <a:r>
              <a:rPr lang="en-GB" dirty="0" smtClean="0"/>
              <a:t>Text files: human readable</a:t>
            </a:r>
          </a:p>
          <a:p>
            <a:pPr lvl="1"/>
            <a:r>
              <a:rPr lang="en-GB" dirty="0" smtClean="0"/>
              <a:t>Binary files: instructions for a computer; has to be interpreted by software</a:t>
            </a:r>
          </a:p>
          <a:p>
            <a:r>
              <a:rPr lang="en-GB" dirty="0" smtClean="0"/>
              <a:t>You can usually tell which is which through the file extension</a:t>
            </a:r>
          </a:p>
          <a:p>
            <a:pPr lvl="1"/>
            <a:r>
              <a:rPr lang="en-GB" dirty="0" smtClean="0"/>
              <a:t>.tab; .txt; .csv</a:t>
            </a:r>
          </a:p>
          <a:p>
            <a:pPr lvl="1"/>
            <a:r>
              <a:rPr lang="en-GB" dirty="0" smtClean="0"/>
              <a:t>.</a:t>
            </a:r>
            <a:r>
              <a:rPr lang="en-GB" dirty="0" err="1" smtClean="0"/>
              <a:t>por</a:t>
            </a:r>
            <a:r>
              <a:rPr lang="en-GB" dirty="0" smtClean="0"/>
              <a:t>; .</a:t>
            </a:r>
            <a:r>
              <a:rPr lang="en-GB" dirty="0" err="1" smtClean="0"/>
              <a:t>spss</a:t>
            </a:r>
            <a:r>
              <a:rPr lang="en-GB" dirty="0" smtClean="0"/>
              <a:t>; .</a:t>
            </a:r>
            <a:r>
              <a:rPr lang="en-GB" dirty="0" err="1" smtClean="0"/>
              <a:t>sav</a:t>
            </a:r>
            <a:r>
              <a:rPr lang="en-GB" dirty="0" smtClean="0"/>
              <a:t>; .</a:t>
            </a:r>
            <a:r>
              <a:rPr lang="en-GB" dirty="0" err="1" smtClean="0"/>
              <a:t>xls</a:t>
            </a:r>
            <a:r>
              <a:rPr lang="en-GB" dirty="0" smtClean="0"/>
              <a:t>; .</a:t>
            </a:r>
            <a:r>
              <a:rPr lang="en-GB" dirty="0" err="1" smtClean="0"/>
              <a:t>xlsx</a:t>
            </a:r>
            <a:endParaRPr lang="en-GB" dirty="0" smtClean="0"/>
          </a:p>
          <a:p>
            <a:r>
              <a:rPr lang="en-GB" dirty="0" smtClean="0"/>
              <a:t>Excel can read and write data in text files. These data lose formula and formatting, but are compatible between software and future proofed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66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Differences between data formats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Text files are streams, but datasets are rectangles.</a:t>
            </a:r>
          </a:p>
          <a:p>
            <a:r>
              <a:rPr lang="en-GB" dirty="0" smtClean="0"/>
              <a:t>How does the computer turn the streams into rectangles?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1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Differences between data formats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It looks for cues: data about how to order the data.</a:t>
            </a:r>
          </a:p>
          <a:p>
            <a:r>
              <a:rPr lang="en-GB" dirty="0" smtClean="0"/>
              <a:t>Two main types:</a:t>
            </a:r>
          </a:p>
          <a:p>
            <a:pPr lvl="1"/>
            <a:r>
              <a:rPr lang="en-GB" dirty="0" smtClean="0"/>
              <a:t>Column delimiters</a:t>
            </a:r>
          </a:p>
          <a:p>
            <a:pPr lvl="1"/>
            <a:r>
              <a:rPr lang="en-GB" dirty="0" smtClean="0"/>
              <a:t>Row delimiters</a:t>
            </a:r>
          </a:p>
          <a:p>
            <a:r>
              <a:rPr lang="en-GB" dirty="0" smtClean="0"/>
              <a:t>These are easier to see in text files, but some times the delimiters are invisible</a:t>
            </a:r>
          </a:p>
          <a:p>
            <a:pPr lvl="1"/>
            <a:r>
              <a:rPr lang="en-GB" dirty="0" smtClean="0"/>
              <a:t>Example: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75" b="86477"/>
          <a:stretch/>
        </p:blipFill>
        <p:spPr bwMode="auto">
          <a:xfrm>
            <a:off x="2915816" y="5373216"/>
            <a:ext cx="5612085" cy="102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771800" y="5781988"/>
            <a:ext cx="5184576" cy="1440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0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data into Excel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Excel Open File format options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Most of the time, ‘All Excel Files’ and ‘Text Files’ will be all that’s needed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6" t="42476" r="54865" b="24381"/>
          <a:stretch/>
        </p:blipFill>
        <p:spPr bwMode="auto">
          <a:xfrm>
            <a:off x="827584" y="2276872"/>
            <a:ext cx="6383660" cy="313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44" b="82857"/>
          <a:stretch/>
        </p:blipFill>
        <p:spPr bwMode="auto">
          <a:xfrm>
            <a:off x="3637671" y="3157965"/>
            <a:ext cx="5161417" cy="220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data into Excel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There’s a difference between opening and importing; and saving and exporting.</a:t>
            </a:r>
          </a:p>
          <a:p>
            <a:endParaRPr lang="en-GB" dirty="0" smtClean="0"/>
          </a:p>
          <a:p>
            <a:r>
              <a:rPr lang="en-GB" dirty="0" smtClean="0"/>
              <a:t>Opening (say) a .</a:t>
            </a:r>
            <a:r>
              <a:rPr lang="en-GB" dirty="0" err="1" smtClean="0"/>
              <a:t>csv</a:t>
            </a:r>
            <a:r>
              <a:rPr lang="en-GB" dirty="0" smtClean="0"/>
              <a:t> file: </a:t>
            </a:r>
          </a:p>
          <a:p>
            <a:pPr lvl="1"/>
            <a:r>
              <a:rPr lang="en-GB" dirty="0" smtClean="0"/>
              <a:t>Presents the file contents in Excel, but does not create a new Excel file</a:t>
            </a:r>
          </a:p>
          <a:p>
            <a:pPr lvl="1"/>
            <a:r>
              <a:rPr lang="en-GB" dirty="0" smtClean="0"/>
              <a:t>The file can be changed from Excel, but only changes the file format can handle will be retained</a:t>
            </a:r>
          </a:p>
          <a:p>
            <a:r>
              <a:rPr lang="en-GB" dirty="0" smtClean="0"/>
              <a:t>Importing the same file into an Excel workbook:</a:t>
            </a:r>
          </a:p>
          <a:p>
            <a:pPr lvl="1"/>
            <a:r>
              <a:rPr lang="en-GB" dirty="0" smtClean="0"/>
              <a:t>The contents of the (say) .</a:t>
            </a:r>
            <a:r>
              <a:rPr lang="en-GB" dirty="0" err="1" smtClean="0"/>
              <a:t>csv</a:t>
            </a:r>
            <a:r>
              <a:rPr lang="en-GB" dirty="0" smtClean="0"/>
              <a:t> file will be pasted into cells in the workbook. The text file itself will not be changed, but the workbook will be. </a:t>
            </a:r>
          </a:p>
          <a:p>
            <a:pPr lvl="1"/>
            <a:r>
              <a:rPr lang="en-GB" dirty="0" smtClean="0"/>
              <a:t>The workbook can be used to store the contents of the text file, and also additional information like formatting</a:t>
            </a:r>
          </a:p>
          <a:p>
            <a:endParaRPr lang="en-GB" dirty="0" smtClean="0"/>
          </a:p>
          <a:p>
            <a:r>
              <a:rPr lang="en-GB" dirty="0" smtClean="0"/>
              <a:t>Saving/Exporting: As above, but in reverse.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255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data into Excel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Sometimes, copying web tables, and pasting as text works: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7" t="19429" r="55540" b="15048"/>
          <a:stretch/>
        </p:blipFill>
        <p:spPr bwMode="auto">
          <a:xfrm>
            <a:off x="167357" y="2780928"/>
            <a:ext cx="4750351" cy="334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0" t="23714" r="10067" b="33428"/>
          <a:stretch/>
        </p:blipFill>
        <p:spPr bwMode="auto">
          <a:xfrm>
            <a:off x="3779912" y="3206394"/>
            <a:ext cx="5078608" cy="249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00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Why use visualisation </a:t>
            </a:r>
            <a:br>
              <a:rPr lang="en-GB" dirty="0" smtClean="0"/>
            </a:br>
            <a:r>
              <a:rPr lang="en-GB" dirty="0" smtClean="0"/>
              <a:t>for </a:t>
            </a:r>
            <a:br>
              <a:rPr lang="en-GB" dirty="0" smtClean="0"/>
            </a:br>
            <a:r>
              <a:rPr lang="en-GB" dirty="0" smtClean="0"/>
              <a:t>Exploratory Data Analysis?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429774"/>
              </p:ext>
            </p:extLst>
          </p:nvPr>
        </p:nvGraphicFramePr>
        <p:xfrm>
          <a:off x="323528" y="1988840"/>
          <a:ext cx="3672408" cy="3345238"/>
        </p:xfrm>
        <a:graphic>
          <a:graphicData uri="http://schemas.openxmlformats.org/drawingml/2006/table">
            <a:tbl>
              <a:tblPr/>
              <a:tblGrid>
                <a:gridCol w="432047"/>
                <a:gridCol w="504061"/>
                <a:gridCol w="432048"/>
                <a:gridCol w="504056"/>
                <a:gridCol w="432048"/>
                <a:gridCol w="504056"/>
                <a:gridCol w="432048"/>
                <a:gridCol w="432044"/>
              </a:tblGrid>
              <a:tr h="257326">
                <a:tc gridSpan="2">
                  <a:txBody>
                    <a:bodyPr/>
                    <a:lstStyle/>
                    <a:p>
                      <a:pPr algn="ctr"/>
                      <a:r>
                        <a:rPr lang="en-GB" sz="800" dirty="0"/>
                        <a:t>I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800"/>
                        <a:t>II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800"/>
                        <a:t>III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800"/>
                        <a:t>IV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x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y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x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y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x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y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x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y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10.0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10.0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9.14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10.0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7.46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6.58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6.95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8.14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6.77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5.76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13.0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7.58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13.0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8.74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13.0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12.74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7.71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9.0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8.81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8.77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9.0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7.11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8.84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11.0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8.33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11.0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9.26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11.0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7.81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8.47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9.96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8.10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8.84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7.04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6.0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7.24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6.13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6.0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6.08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5.25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4.26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3.10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5.39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19.0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12.50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12.0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10.84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9.13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12.0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8.15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5.56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7.0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4.82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7.26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6.42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7.91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r>
                        <a:rPr lang="en-GB" sz="800"/>
                        <a:t>5.0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5.68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4.74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/>
                        <a:t>5.73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8.0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6.89</a:t>
                      </a:r>
                    </a:p>
                  </a:txBody>
                  <a:tcPr marL="87038" marR="87038" marT="43519" marB="4351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843808" y="5805264"/>
            <a:ext cx="3019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The </a:t>
            </a:r>
            <a:r>
              <a:rPr lang="en-GB" i="1" dirty="0" err="1" smtClean="0"/>
              <a:t>Anscombe</a:t>
            </a:r>
            <a:r>
              <a:rPr lang="en-GB" i="1" dirty="0" smtClean="0"/>
              <a:t> Quartet (1973)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946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</TotalTime>
  <Words>3045</Words>
  <Application>Microsoft Office PowerPoint</Application>
  <PresentationFormat>On-screen Show (4:3)</PresentationFormat>
  <Paragraphs>791</Paragraphs>
  <Slides>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MS Mincho</vt:lpstr>
      <vt:lpstr>Arial</vt:lpstr>
      <vt:lpstr>Calibri</vt:lpstr>
      <vt:lpstr>Cambria</vt:lpstr>
      <vt:lpstr>Times New Roman</vt:lpstr>
      <vt:lpstr>Vivaldi</vt:lpstr>
      <vt:lpstr>Default Design</vt:lpstr>
      <vt:lpstr>Data Visualisation:  Principles and practical applications in Excel</vt:lpstr>
      <vt:lpstr>Course Structure</vt:lpstr>
      <vt:lpstr>Statistical Inference  and  Data Visualisation</vt:lpstr>
      <vt:lpstr>Why Excel?</vt:lpstr>
      <vt:lpstr>A Question</vt:lpstr>
      <vt:lpstr>The Answer</vt:lpstr>
      <vt:lpstr>Two types of audience</vt:lpstr>
      <vt:lpstr>John Tukey</vt:lpstr>
      <vt:lpstr>Why use visualisation  for  Exploratory Data Analysis?</vt:lpstr>
      <vt:lpstr>Why use visualisation  for  Exploratory Data Analysis?</vt:lpstr>
      <vt:lpstr>Edward Tufte</vt:lpstr>
      <vt:lpstr>Books by Edward Tufte</vt:lpstr>
      <vt:lpstr>Steven Few</vt:lpstr>
      <vt:lpstr>Leland Wilkinson  and Hadley Wickham</vt:lpstr>
      <vt:lpstr>The Three Hats</vt:lpstr>
      <vt:lpstr>The Three Hats</vt:lpstr>
      <vt:lpstr>The Engineer must have broad shoulders</vt:lpstr>
      <vt:lpstr>Are your visualisations... lying?</vt:lpstr>
      <vt:lpstr>Are your visualisations... Accurately interpretable?</vt:lpstr>
      <vt:lpstr>Are your visualisations... Sensible?</vt:lpstr>
      <vt:lpstr>PowerPoint Presentation</vt:lpstr>
      <vt:lpstr>Why is Facebook blue?</vt:lpstr>
      <vt:lpstr>PowerPoint Presentation</vt:lpstr>
      <vt:lpstr>Circles and Squares: A faultline?</vt:lpstr>
      <vt:lpstr>Data Visualisation is…</vt:lpstr>
      <vt:lpstr>Data Visualisation is...</vt:lpstr>
      <vt:lpstr>As an example...</vt:lpstr>
      <vt:lpstr>As an example...</vt:lpstr>
      <vt:lpstr>Data Visualisation as Box Wiring</vt:lpstr>
      <vt:lpstr>Data Visualisation as Box Wiring</vt:lpstr>
      <vt:lpstr>Double-Encoding for Emphasis</vt:lpstr>
      <vt:lpstr>Excel Graphics</vt:lpstr>
      <vt:lpstr>The Guide Layer: Excel Default</vt:lpstr>
      <vt:lpstr>The Guide Layer: Major Gridlines</vt:lpstr>
      <vt:lpstr>The Guide Layer:  Major and Minor Gridlines</vt:lpstr>
      <vt:lpstr>The Guide Layer:  Major and Minor Gridlines</vt:lpstr>
      <vt:lpstr>The Guide Layer:  Gridlines Removed</vt:lpstr>
      <vt:lpstr>The Guide Layer:  Unit interval tickmarks</vt:lpstr>
      <vt:lpstr>The Guide Layer:  1:1 Ratio</vt:lpstr>
      <vt:lpstr>The Support Layer: Excel Default</vt:lpstr>
      <vt:lpstr>The Geom: Points</vt:lpstr>
      <vt:lpstr>The Geom: Lines</vt:lpstr>
      <vt:lpstr>The Geom: Bars</vt:lpstr>
      <vt:lpstr>The Geom: Area </vt:lpstr>
      <vt:lpstr>The Annotation Layer</vt:lpstr>
      <vt:lpstr>The Annotation Layer</vt:lpstr>
      <vt:lpstr>The Annotation Layer</vt:lpstr>
      <vt:lpstr>The Annotation Layer</vt:lpstr>
      <vt:lpstr>Tidy Data</vt:lpstr>
      <vt:lpstr>Key ideas</vt:lpstr>
      <vt:lpstr>Pipes and porcelin</vt:lpstr>
      <vt:lpstr>Academic Research is  architecture AND plumbing</vt:lpstr>
      <vt:lpstr>Information and data</vt:lpstr>
      <vt:lpstr>Example: Car and Van ownership in Scotland</vt:lpstr>
      <vt:lpstr>Data tidying for easier control</vt:lpstr>
      <vt:lpstr>A target tidy data form</vt:lpstr>
      <vt:lpstr>Derived variables: ‘window variables’</vt:lpstr>
      <vt:lpstr>Derived variables: ‘summary variables’</vt:lpstr>
      <vt:lpstr>Further viewing and reading</vt:lpstr>
      <vt:lpstr>Computer-friendly data formatting</vt:lpstr>
      <vt:lpstr>Person-friendly data formatting</vt:lpstr>
      <vt:lpstr>Excel Tips:  Kludging</vt:lpstr>
      <vt:lpstr>Excel tips: Publication  visualisation</vt:lpstr>
      <vt:lpstr>Simple formulae, tips and tricks using Excel</vt:lpstr>
      <vt:lpstr>Simple formulae, tips and tricks using Excel</vt:lpstr>
      <vt:lpstr>Simple formulae, tips and tricks using Excel</vt:lpstr>
      <vt:lpstr>Excel Graphics</vt:lpstr>
      <vt:lpstr>Excel Graphics</vt:lpstr>
      <vt:lpstr>Excel Graphics</vt:lpstr>
      <vt:lpstr>Excel Graphics</vt:lpstr>
      <vt:lpstr>Excel Graphics</vt:lpstr>
      <vt:lpstr>Simple formulae, tips and tricks using excel</vt:lpstr>
      <vt:lpstr>Simple formulae, tips and tricks using excel</vt:lpstr>
      <vt:lpstr>Excel Tips: Pivot-tables  and pivot-charts</vt:lpstr>
      <vt:lpstr>Using Pivot-tables</vt:lpstr>
      <vt:lpstr>Using Pivot-tables</vt:lpstr>
      <vt:lpstr>Afternoon session</vt:lpstr>
      <vt:lpstr>Types of data</vt:lpstr>
      <vt:lpstr>Conclusion</vt:lpstr>
      <vt:lpstr>Data Visualisation:  A Bar Bell Strategy </vt:lpstr>
      <vt:lpstr>Any final thoughts?</vt:lpstr>
      <vt:lpstr>Additional material</vt:lpstr>
      <vt:lpstr>Accessing data from different sources</vt:lpstr>
      <vt:lpstr>Differences between data formats</vt:lpstr>
      <vt:lpstr>Differences between data formats</vt:lpstr>
      <vt:lpstr>Differences between data formats</vt:lpstr>
      <vt:lpstr>Getting data into Excel </vt:lpstr>
      <vt:lpstr>Getting data into Excel </vt:lpstr>
      <vt:lpstr>Getting data into Excel </vt:lpstr>
    </vt:vector>
  </TitlesOfParts>
  <Company>Desktop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adickso5</dc:creator>
  <cp:lastModifiedBy>Jonathan Minton</cp:lastModifiedBy>
  <cp:revision>52</cp:revision>
  <dcterms:created xsi:type="dcterms:W3CDTF">2009-11-03T14:27:19Z</dcterms:created>
  <dcterms:modified xsi:type="dcterms:W3CDTF">2015-10-02T13:00:01Z</dcterms:modified>
</cp:coreProperties>
</file>